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9.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xml" ContentType="application/vnd.openxmlformats-officedocument.themeOverr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chart24.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Lst>
  <p:notesMasterIdLst>
    <p:notesMasterId r:id="rId87"/>
  </p:notesMasterIdLst>
  <p:sldIdLst>
    <p:sldId id="266" r:id="rId3"/>
    <p:sldId id="368" r:id="rId4"/>
    <p:sldId id="381" r:id="rId5"/>
    <p:sldId id="380" r:id="rId6"/>
    <p:sldId id="376" r:id="rId7"/>
    <p:sldId id="374" r:id="rId8"/>
    <p:sldId id="370" r:id="rId9"/>
    <p:sldId id="369" r:id="rId10"/>
    <p:sldId id="367" r:id="rId11"/>
    <p:sldId id="363" r:id="rId12"/>
    <p:sldId id="361" r:id="rId13"/>
    <p:sldId id="359" r:id="rId14"/>
    <p:sldId id="280" r:id="rId15"/>
    <p:sldId id="356" r:id="rId16"/>
    <p:sldId id="353" r:id="rId17"/>
    <p:sldId id="351" r:id="rId18"/>
    <p:sldId id="349" r:id="rId19"/>
    <p:sldId id="348" r:id="rId20"/>
    <p:sldId id="345" r:id="rId21"/>
    <p:sldId id="343" r:id="rId22"/>
    <p:sldId id="341" r:id="rId23"/>
    <p:sldId id="338" r:id="rId24"/>
    <p:sldId id="334" r:id="rId25"/>
    <p:sldId id="332" r:id="rId26"/>
    <p:sldId id="329" r:id="rId27"/>
    <p:sldId id="326" r:id="rId28"/>
    <p:sldId id="324" r:id="rId29"/>
    <p:sldId id="323" r:id="rId30"/>
    <p:sldId id="311" r:id="rId31"/>
    <p:sldId id="303" r:id="rId32"/>
    <p:sldId id="296" r:id="rId33"/>
    <p:sldId id="291" r:id="rId34"/>
    <p:sldId id="273" r:id="rId35"/>
    <p:sldId id="274" r:id="rId36"/>
    <p:sldId id="256" r:id="rId37"/>
    <p:sldId id="271" r:id="rId38"/>
    <p:sldId id="270" r:id="rId39"/>
    <p:sldId id="268" r:id="rId40"/>
    <p:sldId id="304" r:id="rId41"/>
    <p:sldId id="275" r:id="rId42"/>
    <p:sldId id="265" r:id="rId43"/>
    <p:sldId id="379" r:id="rId44"/>
    <p:sldId id="377" r:id="rId45"/>
    <p:sldId id="375" r:id="rId46"/>
    <p:sldId id="366" r:id="rId47"/>
    <p:sldId id="371" r:id="rId48"/>
    <p:sldId id="364" r:id="rId49"/>
    <p:sldId id="358" r:id="rId50"/>
    <p:sldId id="362" r:id="rId51"/>
    <p:sldId id="357" r:id="rId52"/>
    <p:sldId id="354" r:id="rId53"/>
    <p:sldId id="352" r:id="rId54"/>
    <p:sldId id="350" r:id="rId55"/>
    <p:sldId id="347" r:id="rId56"/>
    <p:sldId id="346" r:id="rId57"/>
    <p:sldId id="344" r:id="rId58"/>
    <p:sldId id="342" r:id="rId59"/>
    <p:sldId id="337" r:id="rId60"/>
    <p:sldId id="336" r:id="rId61"/>
    <p:sldId id="325" r:id="rId62"/>
    <p:sldId id="327" r:id="rId63"/>
    <p:sldId id="328" r:id="rId64"/>
    <p:sldId id="333" r:id="rId65"/>
    <p:sldId id="292" r:id="rId66"/>
    <p:sldId id="277" r:id="rId67"/>
    <p:sldId id="373" r:id="rId68"/>
    <p:sldId id="372" r:id="rId69"/>
    <p:sldId id="281" r:id="rId70"/>
    <p:sldId id="278" r:id="rId71"/>
    <p:sldId id="257" r:id="rId72"/>
    <p:sldId id="297" r:id="rId73"/>
    <p:sldId id="259" r:id="rId74"/>
    <p:sldId id="261" r:id="rId75"/>
    <p:sldId id="258" r:id="rId76"/>
    <p:sldId id="378" r:id="rId77"/>
    <p:sldId id="263" r:id="rId78"/>
    <p:sldId id="298" r:id="rId79"/>
    <p:sldId id="264" r:id="rId80"/>
    <p:sldId id="269" r:id="rId81"/>
    <p:sldId id="295" r:id="rId82"/>
    <p:sldId id="294" r:id="rId83"/>
    <p:sldId id="293" r:id="rId84"/>
    <p:sldId id="283" r:id="rId85"/>
    <p:sldId id="267" r:id="rId8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922" autoAdjust="0"/>
    <p:restoredTop sz="86332" autoAdjust="0"/>
  </p:normalViewPr>
  <p:slideViewPr>
    <p:cSldViewPr>
      <p:cViewPr>
        <p:scale>
          <a:sx n="90" d="100"/>
          <a:sy n="90" d="100"/>
        </p:scale>
        <p:origin x="1408" y="-64"/>
      </p:cViewPr>
      <p:guideLst>
        <p:guide orient="horz" pos="2160"/>
        <p:guide pos="2880"/>
      </p:guideLst>
    </p:cSldViewPr>
  </p:slideViewPr>
  <p:outlineViewPr>
    <p:cViewPr>
      <p:scale>
        <a:sx n="33" d="100"/>
        <a:sy n="33" d="100"/>
      </p:scale>
      <p:origin x="0" y="-729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90" Type="http://schemas.openxmlformats.org/officeDocument/2006/relationships/theme" Target="theme/theme1.xml"/><Relationship Id="rId91"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notesMaster" Target="notesMasters/notesMaster1.xml"/><Relationship Id="rId88" Type="http://schemas.openxmlformats.org/officeDocument/2006/relationships/presProps" Target="presProps.xml"/><Relationship Id="rId8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oleObject" Target="file:////Users/mohammadeslami/Desktop/Missions/Arak.xlsx" TargetMode="External"/></Relationships>
</file>

<file path=ppt/charts/_rels/chart10.xml.rels><?xml version="1.0" encoding="UTF-8" standalone="yes"?>
<Relationships xmlns="http://schemas.openxmlformats.org/package/2006/relationships"><Relationship Id="rId1" Type="http://schemas.microsoft.com/office/2011/relationships/chartStyle" Target="style10.xml"/><Relationship Id="rId2" Type="http://schemas.microsoft.com/office/2011/relationships/chartColorStyle" Target="colors10.xml"/><Relationship Id="rId3" Type="http://schemas.openxmlformats.org/officeDocument/2006/relationships/package" Target="../embeddings/Microsoft_Excel_Worksheet5.xlsx"/></Relationships>
</file>

<file path=ppt/charts/_rels/chart11.xml.rels><?xml version="1.0" encoding="UTF-8" standalone="yes"?>
<Relationships xmlns="http://schemas.openxmlformats.org/package/2006/relationships"><Relationship Id="rId1" Type="http://schemas.microsoft.com/office/2011/relationships/chartStyle" Target="style11.xml"/><Relationship Id="rId2" Type="http://schemas.microsoft.com/office/2011/relationships/chartColorStyle" Target="colors11.xml"/><Relationship Id="rId3" Type="http://schemas.openxmlformats.org/officeDocument/2006/relationships/package" Target="../embeddings/Microsoft_Excel_Worksheet6.xlsx"/></Relationships>
</file>

<file path=ppt/charts/_rels/chart12.xml.rels><?xml version="1.0" encoding="UTF-8" standalone="yes"?>
<Relationships xmlns="http://schemas.openxmlformats.org/package/2006/relationships"><Relationship Id="rId1" Type="http://schemas.microsoft.com/office/2011/relationships/chartStyle" Target="style12.xml"/><Relationship Id="rId2" Type="http://schemas.microsoft.com/office/2011/relationships/chartColorStyle" Target="colors12.xml"/><Relationship Id="rId3" Type="http://schemas.openxmlformats.org/officeDocument/2006/relationships/package" Target="../embeddings/Microsoft_Excel_Worksheet7.xlsx"/></Relationships>
</file>

<file path=ppt/charts/_rels/chart13.xml.rels><?xml version="1.0" encoding="UTF-8" standalone="yes"?>
<Relationships xmlns="http://schemas.openxmlformats.org/package/2006/relationships"><Relationship Id="rId1" Type="http://schemas.microsoft.com/office/2011/relationships/chartStyle" Target="style13.xml"/><Relationship Id="rId2" Type="http://schemas.microsoft.com/office/2011/relationships/chartColorStyle" Target="colors13.xml"/><Relationship Id="rId3" Type="http://schemas.openxmlformats.org/officeDocument/2006/relationships/package" Target="../embeddings/Microsoft_Excel_Worksheet8.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xml"/><Relationship Id="rId4" Type="http://schemas.openxmlformats.org/officeDocument/2006/relationships/package" Target="../embeddings/Microsoft_Excel_Worksheet9.xlsx"/><Relationship Id="rId1" Type="http://schemas.microsoft.com/office/2011/relationships/chartStyle" Target="style14.xml"/><Relationship Id="rId2" Type="http://schemas.microsoft.com/office/2011/relationships/chartColorStyle" Target="colors14.xml"/></Relationships>
</file>

<file path=ppt/charts/_rels/chart15.xml.rels><?xml version="1.0" encoding="UTF-8" standalone="yes"?>
<Relationships xmlns="http://schemas.openxmlformats.org/package/2006/relationships"><Relationship Id="rId1" Type="http://schemas.microsoft.com/office/2011/relationships/chartStyle" Target="style15.xml"/><Relationship Id="rId2" Type="http://schemas.microsoft.com/office/2011/relationships/chartColorStyle" Target="colors15.xml"/><Relationship Id="rId3" Type="http://schemas.openxmlformats.org/officeDocument/2006/relationships/package" Target="../embeddings/Microsoft_Excel_Worksheet10.xlsx"/></Relationships>
</file>

<file path=ppt/charts/_rels/chart16.xml.rels><?xml version="1.0" encoding="UTF-8" standalone="yes"?>
<Relationships xmlns="http://schemas.openxmlformats.org/package/2006/relationships"><Relationship Id="rId1" Type="http://schemas.microsoft.com/office/2011/relationships/chartStyle" Target="style16.xml"/><Relationship Id="rId2" Type="http://schemas.microsoft.com/office/2011/relationships/chartColorStyle" Target="colors16.xml"/><Relationship Id="rId3" Type="http://schemas.openxmlformats.org/officeDocument/2006/relationships/package" Target="../embeddings/Microsoft_Excel_Worksheet11.xlsx"/></Relationships>
</file>

<file path=ppt/charts/_rels/chart17.xml.rels><?xml version="1.0" encoding="UTF-8" standalone="yes"?>
<Relationships xmlns="http://schemas.openxmlformats.org/package/2006/relationships"><Relationship Id="rId1" Type="http://schemas.microsoft.com/office/2011/relationships/chartStyle" Target="style17.xml"/><Relationship Id="rId2" Type="http://schemas.microsoft.com/office/2011/relationships/chartColorStyle" Target="colors17.xml"/><Relationship Id="rId3" Type="http://schemas.openxmlformats.org/officeDocument/2006/relationships/package" Target="../embeddings/Microsoft_Excel_Worksheet12.xlsx"/></Relationships>
</file>

<file path=ppt/charts/_rels/chart18.xml.rels><?xml version="1.0" encoding="UTF-8" standalone="yes"?>
<Relationships xmlns="http://schemas.openxmlformats.org/package/2006/relationships"><Relationship Id="rId1" Type="http://schemas.microsoft.com/office/2011/relationships/chartStyle" Target="style18.xml"/><Relationship Id="rId2" Type="http://schemas.microsoft.com/office/2011/relationships/chartColorStyle" Target="colors18.xml"/><Relationship Id="rId3" Type="http://schemas.openxmlformats.org/officeDocument/2006/relationships/package" Target="../embeddings/Microsoft_Excel_Worksheet13.xlsx"/></Relationships>
</file>

<file path=ppt/charts/_rels/chart19.xml.rels><?xml version="1.0" encoding="UTF-8" standalone="yes"?>
<Relationships xmlns="http://schemas.openxmlformats.org/package/2006/relationships"><Relationship Id="rId1" Type="http://schemas.microsoft.com/office/2011/relationships/chartStyle" Target="style19.xml"/><Relationship Id="rId2" Type="http://schemas.microsoft.com/office/2011/relationships/chartColorStyle" Target="colors19.xml"/><Relationship Id="rId3" Type="http://schemas.openxmlformats.org/officeDocument/2006/relationships/package" Target="../embeddings/Microsoft_Excel_Worksheet14.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oleObject" Target="file:////Users/mohammadeslami/Desktop/Missions/Arak.xlsx" TargetMode="External"/></Relationships>
</file>

<file path=ppt/charts/_rels/chart20.xml.rels><?xml version="1.0" encoding="UTF-8" standalone="yes"?>
<Relationships xmlns="http://schemas.openxmlformats.org/package/2006/relationships"><Relationship Id="rId1" Type="http://schemas.microsoft.com/office/2011/relationships/chartStyle" Target="style20.xml"/><Relationship Id="rId2" Type="http://schemas.microsoft.com/office/2011/relationships/chartColorStyle" Target="colors20.xml"/><Relationship Id="rId3" Type="http://schemas.openxmlformats.org/officeDocument/2006/relationships/package" Target="../embeddings/Microsoft_Excel_Worksheet15.xlsx"/></Relationships>
</file>

<file path=ppt/charts/_rels/chart21.xml.rels><?xml version="1.0" encoding="UTF-8" standalone="yes"?>
<Relationships xmlns="http://schemas.openxmlformats.org/package/2006/relationships"><Relationship Id="rId1" Type="http://schemas.microsoft.com/office/2011/relationships/chartStyle" Target="style21.xml"/><Relationship Id="rId2" Type="http://schemas.microsoft.com/office/2011/relationships/chartColorStyle" Target="colors21.xml"/><Relationship Id="rId3" Type="http://schemas.openxmlformats.org/officeDocument/2006/relationships/package" Target="../embeddings/Microsoft_Excel_Worksheet16.xlsx"/></Relationships>
</file>

<file path=ppt/charts/_rels/chart22.xml.rels><?xml version="1.0" encoding="UTF-8" standalone="yes"?>
<Relationships xmlns="http://schemas.openxmlformats.org/package/2006/relationships"><Relationship Id="rId1" Type="http://schemas.microsoft.com/office/2011/relationships/chartStyle" Target="style22.xml"/><Relationship Id="rId2" Type="http://schemas.microsoft.com/office/2011/relationships/chartColorStyle" Target="colors22.xml"/><Relationship Id="rId3" Type="http://schemas.openxmlformats.org/officeDocument/2006/relationships/package" Target="../embeddings/Microsoft_Excel_Worksheet17.xlsx"/></Relationships>
</file>

<file path=ppt/charts/_rels/chart23.xml.rels><?xml version="1.0" encoding="UTF-8" standalone="yes"?>
<Relationships xmlns="http://schemas.openxmlformats.org/package/2006/relationships"><Relationship Id="rId1" Type="http://schemas.openxmlformats.org/officeDocument/2006/relationships/oleObject" Target="file:////Volumes\DR%20MESLAMI1\FPInformation950222.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Volumes\DR%20MESLAMI1\FPInformation950222.xlsx" TargetMode="External"/></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oleObject" Target="Chart%20in%20Microsoft%20PowerPoint" TargetMode="External"/></Relationships>
</file>

<file path=ppt/charts/_rels/chart4.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Worksheet1.xlsx"/></Relationships>
</file>

<file path=ppt/charts/_rels/chart5.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oleObject" Target="file:////Volumes\DRMESLAMI2\Recovery\1Lost%20folder(s)\Folder%20278261\Folder%20532082\Copy12_Arak.xlsx" TargetMode="External"/></Relationships>
</file>

<file path=ppt/charts/_rels/chart6.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package" Target="../embeddings/Microsoft_Excel_Worksheet2.xlsx"/></Relationships>
</file>

<file path=ppt/charts/_rels/chart7.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package" Target="../embeddings/Microsoft_Excel_Worksheet3.xlsx"/></Relationships>
</file>

<file path=ppt/charts/_rels/chart8.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oleObject" Target="file:////E:\PPTTransfer\Arak\Arak.xlsx" TargetMode="External"/></Relationships>
</file>

<file path=ppt/charts/_rels/chart9.xml.rels><?xml version="1.0" encoding="UTF-8" standalone="yes"?>
<Relationships xmlns="http://schemas.openxmlformats.org/package/2006/relationships"><Relationship Id="rId1" Type="http://schemas.microsoft.com/office/2011/relationships/chartStyle" Target="style9.xml"/><Relationship Id="rId2" Type="http://schemas.microsoft.com/office/2011/relationships/chartColorStyle" Target="colors9.xml"/><Relationship Id="rId3"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1"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B Nazanin" charset="0"/>
                <a:ea typeface="B Nazanin" charset="0"/>
                <a:cs typeface="B Nazanin" charset="0"/>
              </a:defRPr>
            </a:pPr>
            <a:r>
              <a:rPr lang="ar-SA" sz="1800" b="1" i="0" baseline="0">
                <a:effectLst/>
                <a:latin typeface="B Nazanin" charset="0"/>
                <a:ea typeface="B Nazanin" charset="0"/>
                <a:cs typeface="B Nazanin" charset="0"/>
              </a:rPr>
              <a:t>نرخ باروری کلی در شهر های استان خوزستان براساس سرشماری سال 1390</a:t>
            </a:r>
            <a:endParaRPr lang="ar-SA">
              <a:effectLst/>
              <a:latin typeface="B Nazanin" charset="0"/>
              <a:ea typeface="B Nazanin" charset="0"/>
              <a:cs typeface="B Nazanin" charset="0"/>
            </a:endParaRPr>
          </a:p>
        </c:rich>
      </c:tx>
      <c:layout/>
      <c:overlay val="0"/>
      <c:spPr>
        <a:noFill/>
        <a:ln>
          <a:noFill/>
        </a:ln>
        <a:effectLst/>
      </c:spPr>
      <c:txPr>
        <a:bodyPr rot="0" spcFirstLastPara="1" vertOverflow="ellipsis" vert="horz" wrap="square" anchor="ctr" anchorCtr="1"/>
        <a:lstStyle/>
        <a:p>
          <a:pPr marL="0" marR="0" indent="0" algn="ctr" defTabSz="914400" rtl="1"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B Nazanin" charset="0"/>
              <a:ea typeface="B Nazanin" charset="0"/>
              <a:cs typeface="B Nazanin" charset="0"/>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Sheet1!$A$59:$Y$59</c:f>
              <c:strCache>
                <c:ptCount val="25"/>
                <c:pt idx="0">
                  <c:v>هویزه</c:v>
                </c:pt>
                <c:pt idx="1">
                  <c:v>شادگان</c:v>
                </c:pt>
                <c:pt idx="2">
                  <c:v>رامشیر</c:v>
                </c:pt>
                <c:pt idx="3">
                  <c:v>لالی</c:v>
                </c:pt>
                <c:pt idx="4">
                  <c:v>باوی</c:v>
                </c:pt>
                <c:pt idx="5">
                  <c:v>اندیکا</c:v>
                </c:pt>
                <c:pt idx="6">
                  <c:v>ایذه</c:v>
                </c:pt>
                <c:pt idx="7">
                  <c:v>دشت آزادگان</c:v>
                </c:pt>
                <c:pt idx="8">
                  <c:v>باغملک</c:v>
                </c:pt>
                <c:pt idx="9">
                  <c:v>گتوند</c:v>
                </c:pt>
                <c:pt idx="10">
                  <c:v>شوش</c:v>
                </c:pt>
                <c:pt idx="11">
                  <c:v>امیدیه</c:v>
                </c:pt>
                <c:pt idx="12">
                  <c:v>بندرماهشهر</c:v>
                </c:pt>
                <c:pt idx="13">
                  <c:v>خرمشهر</c:v>
                </c:pt>
                <c:pt idx="14">
                  <c:v>مسجدسلیمان</c:v>
                </c:pt>
                <c:pt idx="15">
                  <c:v>استان</c:v>
                </c:pt>
                <c:pt idx="16">
                  <c:v>هفتگل</c:v>
                </c:pt>
                <c:pt idx="17">
                  <c:v>رامهرمز</c:v>
                </c:pt>
                <c:pt idx="18">
                  <c:v>اهواز</c:v>
                </c:pt>
                <c:pt idx="19">
                  <c:v>شوشتر</c:v>
                </c:pt>
                <c:pt idx="20">
                  <c:v>هندیجان</c:v>
                </c:pt>
                <c:pt idx="21">
                  <c:v>آبادان</c:v>
                </c:pt>
                <c:pt idx="22">
                  <c:v>بهبهان</c:v>
                </c:pt>
                <c:pt idx="23">
                  <c:v>اندیمشک</c:v>
                </c:pt>
                <c:pt idx="24">
                  <c:v>دزفول</c:v>
                </c:pt>
              </c:strCache>
            </c:strRef>
          </c:cat>
          <c:val>
            <c:numRef>
              <c:f>Sheet1!$A$60:$Y$60</c:f>
              <c:numCache>
                <c:formatCode>[$-3000401]0.##</c:formatCode>
                <c:ptCount val="25"/>
                <c:pt idx="0">
                  <c:v>3.06</c:v>
                </c:pt>
                <c:pt idx="1">
                  <c:v>2.83</c:v>
                </c:pt>
                <c:pt idx="2">
                  <c:v>2.81</c:v>
                </c:pt>
                <c:pt idx="3">
                  <c:v>2.78</c:v>
                </c:pt>
                <c:pt idx="4">
                  <c:v>2.68</c:v>
                </c:pt>
                <c:pt idx="5" formatCode="[$-3000401]0.#">
                  <c:v>2.6</c:v>
                </c:pt>
                <c:pt idx="6">
                  <c:v>2.45</c:v>
                </c:pt>
                <c:pt idx="7">
                  <c:v>2.41</c:v>
                </c:pt>
                <c:pt idx="8">
                  <c:v>2.37</c:v>
                </c:pt>
                <c:pt idx="9" formatCode="[$-3000401]0.#">
                  <c:v>2.3</c:v>
                </c:pt>
                <c:pt idx="10">
                  <c:v>2.19</c:v>
                </c:pt>
                <c:pt idx="11">
                  <c:v>2.15</c:v>
                </c:pt>
                <c:pt idx="12">
                  <c:v>2.13</c:v>
                </c:pt>
                <c:pt idx="13">
                  <c:v>2.12</c:v>
                </c:pt>
                <c:pt idx="14">
                  <c:v>2.11</c:v>
                </c:pt>
                <c:pt idx="15">
                  <c:v>2.09</c:v>
                </c:pt>
                <c:pt idx="16">
                  <c:v>2.06</c:v>
                </c:pt>
                <c:pt idx="17">
                  <c:v>2.04</c:v>
                </c:pt>
                <c:pt idx="18">
                  <c:v>2.01</c:v>
                </c:pt>
                <c:pt idx="19">
                  <c:v>1.98</c:v>
                </c:pt>
                <c:pt idx="20">
                  <c:v>1.89</c:v>
                </c:pt>
                <c:pt idx="21">
                  <c:v>1.88</c:v>
                </c:pt>
                <c:pt idx="22">
                  <c:v>1.87</c:v>
                </c:pt>
                <c:pt idx="23">
                  <c:v>1.73</c:v>
                </c:pt>
                <c:pt idx="24">
                  <c:v>1.71</c:v>
                </c:pt>
              </c:numCache>
            </c:numRef>
          </c:val>
        </c:ser>
        <c:dLbls>
          <c:dLblPos val="outEnd"/>
          <c:showLegendKey val="0"/>
          <c:showVal val="1"/>
          <c:showCatName val="0"/>
          <c:showSerName val="0"/>
          <c:showPercent val="0"/>
          <c:showBubbleSize val="0"/>
        </c:dLbls>
        <c:gapWidth val="219"/>
        <c:overlap val="-27"/>
        <c:axId val="-509114496"/>
        <c:axId val="-509112176"/>
      </c:barChart>
      <c:catAx>
        <c:axId val="-509114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B Nazanin" charset="0"/>
                <a:ea typeface="B Nazanin" charset="0"/>
                <a:cs typeface="B Nazanin" charset="0"/>
              </a:defRPr>
            </a:pPr>
            <a:endParaRPr lang="en-US"/>
          </a:p>
        </c:txPr>
        <c:crossAx val="-509112176"/>
        <c:crosses val="autoZero"/>
        <c:auto val="1"/>
        <c:lblAlgn val="ctr"/>
        <c:lblOffset val="100"/>
        <c:noMultiLvlLbl val="0"/>
      </c:catAx>
      <c:valAx>
        <c:axId val="-509112176"/>
        <c:scaling>
          <c:orientation val="minMax"/>
        </c:scaling>
        <c:delete val="0"/>
        <c:axPos val="l"/>
        <c:majorGridlines>
          <c:spPr>
            <a:ln w="9525" cap="flat" cmpd="sng" algn="ctr">
              <a:solidFill>
                <a:schemeClr val="tx1">
                  <a:lumMod val="15000"/>
                  <a:lumOff val="85000"/>
                </a:schemeClr>
              </a:solidFill>
              <a:round/>
            </a:ln>
            <a:effectLst/>
          </c:spPr>
        </c:majorGridlines>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91144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B Nazanin" panose="00000400000000000000" pitchFamily="2" charset="-78"/>
              </a:defRPr>
            </a:pPr>
            <a:r>
              <a:rPr lang="fa-IR" b="1" dirty="0">
                <a:cs typeface="B Nazanin" panose="00000400000000000000" pitchFamily="2" charset="-78"/>
              </a:rPr>
              <a:t>نرخ باروری کلی در شهرستان های استان مرکزی </a:t>
            </a:r>
            <a:r>
              <a:rPr lang="fa-IR" b="1" dirty="0" smtClean="0">
                <a:cs typeface="B Nazanin" panose="00000400000000000000" pitchFamily="2" charset="-78"/>
              </a:rPr>
              <a:t>و دانشگاه علوم پزشکی ساوه - </a:t>
            </a:r>
            <a:r>
              <a:rPr lang="fa-IR" b="1" dirty="0" err="1">
                <a:cs typeface="B Nazanin" panose="00000400000000000000" pitchFamily="2" charset="-78"/>
              </a:rPr>
              <a:t>سرشماری</a:t>
            </a:r>
            <a:r>
              <a:rPr lang="fa-IR" b="1" dirty="0">
                <a:cs typeface="B Nazanin" panose="00000400000000000000" pitchFamily="2" charset="-78"/>
              </a:rPr>
              <a:t> سال 1390</a:t>
            </a:r>
          </a:p>
        </c:rich>
      </c:tx>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B Nazanin" panose="00000400000000000000" pitchFamily="2" charset="-78"/>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2"/>
              </a:solidFill>
              <a:ln>
                <a:noFill/>
              </a:ln>
              <a:effectLst/>
            </c:spPr>
          </c:dPt>
          <c:dPt>
            <c:idx val="4"/>
            <c:invertIfNegative val="0"/>
            <c:bubble3D val="0"/>
            <c:spPr>
              <a:solidFill>
                <a:schemeClr val="accent2"/>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Sheet1!$A$1:$M$1</c:f>
              <c:strCache>
                <c:ptCount val="13"/>
                <c:pt idx="0">
                  <c:v>فراهان</c:v>
                </c:pt>
                <c:pt idx="1">
                  <c:v>ساوه</c:v>
                </c:pt>
                <c:pt idx="2">
                  <c:v>خنداب</c:v>
                </c:pt>
                <c:pt idx="3">
                  <c:v>کمیجان</c:v>
                </c:pt>
                <c:pt idx="4">
                  <c:v>زرندیه</c:v>
                </c:pt>
                <c:pt idx="5">
                  <c:v>آشتیان</c:v>
                </c:pt>
                <c:pt idx="6">
                  <c:v>شازند</c:v>
                </c:pt>
                <c:pt idx="7">
                  <c:v>خمین</c:v>
                </c:pt>
                <c:pt idx="8">
                  <c:v>دلیجان</c:v>
                </c:pt>
                <c:pt idx="9">
                  <c:v>تفرش</c:v>
                </c:pt>
                <c:pt idx="10">
                  <c:v>محلات</c:v>
                </c:pt>
                <c:pt idx="11">
                  <c:v>اراک</c:v>
                </c:pt>
                <c:pt idx="12">
                  <c:v>استان</c:v>
                </c:pt>
              </c:strCache>
            </c:strRef>
          </c:cat>
          <c:val>
            <c:numRef>
              <c:f>Sheet1!$A$2:$M$2</c:f>
              <c:numCache>
                <c:formatCode>General</c:formatCode>
                <c:ptCount val="13"/>
                <c:pt idx="0">
                  <c:v>2.05</c:v>
                </c:pt>
                <c:pt idx="1">
                  <c:v>1.98</c:v>
                </c:pt>
                <c:pt idx="2">
                  <c:v>1.94</c:v>
                </c:pt>
                <c:pt idx="3">
                  <c:v>1.85</c:v>
                </c:pt>
                <c:pt idx="4">
                  <c:v>1.76</c:v>
                </c:pt>
                <c:pt idx="5">
                  <c:v>1.72</c:v>
                </c:pt>
                <c:pt idx="6">
                  <c:v>1.65</c:v>
                </c:pt>
                <c:pt idx="7">
                  <c:v>1.63</c:v>
                </c:pt>
                <c:pt idx="8">
                  <c:v>1.59</c:v>
                </c:pt>
                <c:pt idx="9">
                  <c:v>1.58</c:v>
                </c:pt>
                <c:pt idx="10">
                  <c:v>1.44</c:v>
                </c:pt>
                <c:pt idx="11">
                  <c:v>1.42</c:v>
                </c:pt>
                <c:pt idx="12">
                  <c:v>1.63</c:v>
                </c:pt>
              </c:numCache>
            </c:numRef>
          </c:val>
        </c:ser>
        <c:dLbls>
          <c:showLegendKey val="0"/>
          <c:showVal val="0"/>
          <c:showCatName val="0"/>
          <c:showSerName val="0"/>
          <c:showPercent val="0"/>
          <c:showBubbleSize val="0"/>
        </c:dLbls>
        <c:gapWidth val="219"/>
        <c:overlap val="-27"/>
        <c:axId val="-510879408"/>
        <c:axId val="-510876656"/>
      </c:barChart>
      <c:catAx>
        <c:axId val="-510879408"/>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10876656"/>
        <c:crosses val="autoZero"/>
        <c:auto val="1"/>
        <c:lblAlgn val="ctr"/>
        <c:lblOffset val="100"/>
        <c:noMultiLvlLbl val="0"/>
      </c:catAx>
      <c:valAx>
        <c:axId val="-510876656"/>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0879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r>
              <a:rPr lang="fa-IR" sz="1400" b="1" i="0" u="none" strike="noStrike" baseline="0">
                <a:effectLst/>
                <a:cs typeface="B Nazanin" panose="00000400000000000000" pitchFamily="2" charset="-78"/>
              </a:rPr>
              <a:t>نرخ باروری کلی در شهر های استان قزوین براساس سرشماری سال 1390</a:t>
            </a:r>
            <a:endParaRPr lang="en-US">
              <a:cs typeface="B Nazanin" panose="00000400000000000000" pitchFamily="2" charset="-78"/>
            </a:endParaRPr>
          </a:p>
        </c:rich>
      </c:tx>
      <c:layout/>
      <c:overlay val="0"/>
      <c:spPr>
        <a:noFill/>
        <a:ln>
          <a:noFill/>
        </a:ln>
        <a:effectLst/>
      </c:spPr>
      <c:txPr>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dLbl>
              <c:idx val="0"/>
              <c:layout/>
              <c:showLegendKey val="0"/>
              <c:showVal val="1"/>
              <c:showCatName val="0"/>
              <c:showSerName val="0"/>
              <c:showPercent val="0"/>
              <c:showBubbleSize val="0"/>
              <c:extLst>
                <c:ext xmlns:c15="http://schemas.microsoft.com/office/drawing/2012/chart" uri="{CE6537A1-D6FC-4f65-9D91-7224C49458BB}">
                  <c15:layout/>
                </c:ext>
              </c:extLst>
            </c:dLbl>
            <c:dLbl>
              <c:idx val="1"/>
              <c:layout/>
              <c:showLegendKey val="0"/>
              <c:showVal val="1"/>
              <c:showCatName val="0"/>
              <c:showSerName val="0"/>
              <c:showPercent val="0"/>
              <c:showBubbleSize val="0"/>
              <c:extLst>
                <c:ext xmlns:c15="http://schemas.microsoft.com/office/drawing/2012/chart" uri="{CE6537A1-D6FC-4f65-9D91-7224C49458BB}">
                  <c15:layout/>
                </c:ext>
              </c:extLst>
            </c:dLbl>
            <c:dLbl>
              <c:idx val="2"/>
              <c:layout/>
              <c:showLegendKey val="0"/>
              <c:showVal val="1"/>
              <c:showCatName val="0"/>
              <c:showSerName val="0"/>
              <c:showPercent val="0"/>
              <c:showBubbleSize val="0"/>
              <c:extLst>
                <c:ext xmlns:c15="http://schemas.microsoft.com/office/drawing/2012/chart" uri="{CE6537A1-D6FC-4f65-9D91-7224C49458BB}">
                  <c15:layout/>
                </c:ext>
              </c:extLst>
            </c:dLbl>
            <c:dLbl>
              <c:idx val="3"/>
              <c:layout/>
              <c:showLegendKey val="0"/>
              <c:showVal val="1"/>
              <c:showCatName val="0"/>
              <c:showSerName val="0"/>
              <c:showPercent val="0"/>
              <c:showBubbleSize val="0"/>
              <c:extLst>
                <c:ext xmlns:c15="http://schemas.microsoft.com/office/drawing/2012/chart" uri="{CE6537A1-D6FC-4f65-9D91-7224C49458BB}">
                  <c15:layout/>
                </c:ext>
              </c:extLst>
            </c:dLbl>
            <c:dLbl>
              <c:idx val="4"/>
              <c:layout/>
              <c:showLegendKey val="0"/>
              <c:showVal val="1"/>
              <c:showCatName val="0"/>
              <c:showSerName val="0"/>
              <c:showPercent val="0"/>
              <c:showBubbleSize val="0"/>
              <c:extLst>
                <c:ext xmlns:c15="http://schemas.microsoft.com/office/drawing/2012/chart" uri="{CE6537A1-D6FC-4f65-9D91-7224C49458BB}">
                  <c15:layout/>
                </c:ext>
              </c:extLst>
            </c:dLbl>
            <c:dLbl>
              <c:idx val="5"/>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Sheet1!$A$32:$F$32</c:f>
              <c:strCache>
                <c:ptCount val="6"/>
                <c:pt idx="0">
                  <c:v>تاکستان</c:v>
                </c:pt>
                <c:pt idx="1">
                  <c:v>بویین زهرا</c:v>
                </c:pt>
                <c:pt idx="2">
                  <c:v>البرز</c:v>
                </c:pt>
                <c:pt idx="3">
                  <c:v>استان</c:v>
                </c:pt>
                <c:pt idx="4">
                  <c:v>آبیک</c:v>
                </c:pt>
                <c:pt idx="5">
                  <c:v>قزوین</c:v>
                </c:pt>
              </c:strCache>
            </c:strRef>
          </c:cat>
          <c:val>
            <c:numRef>
              <c:f>Sheet1!$A$33:$F$33</c:f>
              <c:numCache>
                <c:formatCode>General</c:formatCode>
                <c:ptCount val="6"/>
                <c:pt idx="0">
                  <c:v>1.93</c:v>
                </c:pt>
                <c:pt idx="1">
                  <c:v>1.91</c:v>
                </c:pt>
                <c:pt idx="2">
                  <c:v>1.72</c:v>
                </c:pt>
                <c:pt idx="3">
                  <c:v>1.65</c:v>
                </c:pt>
                <c:pt idx="4">
                  <c:v>1.6</c:v>
                </c:pt>
                <c:pt idx="5">
                  <c:v>1.49</c:v>
                </c:pt>
              </c:numCache>
            </c:numRef>
          </c:val>
        </c:ser>
        <c:dLbls>
          <c:showLegendKey val="0"/>
          <c:showVal val="0"/>
          <c:showCatName val="0"/>
          <c:showSerName val="0"/>
          <c:showPercent val="0"/>
          <c:showBubbleSize val="0"/>
        </c:dLbls>
        <c:gapWidth val="219"/>
        <c:overlap val="-27"/>
        <c:axId val="-507129632"/>
        <c:axId val="-507126880"/>
      </c:barChart>
      <c:catAx>
        <c:axId val="-507129632"/>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07126880"/>
        <c:crosses val="autoZero"/>
        <c:auto val="1"/>
        <c:lblAlgn val="ctr"/>
        <c:lblOffset val="100"/>
        <c:noMultiLvlLbl val="0"/>
      </c:catAx>
      <c:valAx>
        <c:axId val="-507126880"/>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507129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1200" b="0" i="0" u="none" strike="noStrike" kern="1200" spc="0" baseline="0">
                <a:solidFill>
                  <a:schemeClr val="tx1">
                    <a:lumMod val="65000"/>
                    <a:lumOff val="35000"/>
                  </a:schemeClr>
                </a:solidFill>
                <a:latin typeface="+mn-lt"/>
                <a:ea typeface="+mn-ea"/>
                <a:cs typeface="B Nazanin" panose="00000400000000000000" pitchFamily="2" charset="-78"/>
              </a:defRPr>
            </a:pPr>
            <a:r>
              <a:rPr lang="fa-IR" sz="1200" b="1" i="0" u="none" strike="noStrike" baseline="0">
                <a:effectLst/>
                <a:cs typeface="B Nazanin" panose="00000400000000000000" pitchFamily="2" charset="-78"/>
              </a:rPr>
              <a:t>نرخ باروری کلی در شهر های استان آذربایجان غربی  براساس سرشماری سال 1390</a:t>
            </a:r>
            <a:endParaRPr lang="en-US" sz="1200">
              <a:cs typeface="B Nazanin" panose="00000400000000000000" pitchFamily="2" charset="-78"/>
            </a:endParaRPr>
          </a:p>
        </c:rich>
      </c:tx>
      <c:layout/>
      <c:overlay val="0"/>
      <c:spPr>
        <a:noFill/>
        <a:ln>
          <a:noFill/>
        </a:ln>
        <a:effectLst/>
      </c:spPr>
      <c:txPr>
        <a:bodyPr rot="0" spcFirstLastPara="1" vertOverflow="ellipsis" vert="horz" wrap="square" anchor="ctr" anchorCtr="1"/>
        <a:lstStyle/>
        <a:p>
          <a:pPr rtl="1">
            <a:defRPr sz="1200" b="0" i="0" u="none" strike="noStrike" kern="1200" spc="0" baseline="0">
              <a:solidFill>
                <a:schemeClr val="tx1">
                  <a:lumMod val="65000"/>
                  <a:lumOff val="35000"/>
                </a:schemeClr>
              </a:solidFill>
              <a:latin typeface="+mn-lt"/>
              <a:ea typeface="+mn-ea"/>
              <a:cs typeface="B Nazanin" panose="00000400000000000000" pitchFamily="2" charset="-78"/>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Sheet1!$A$29:$R$29</c:f>
              <c:strCache>
                <c:ptCount val="18"/>
                <c:pt idx="0">
                  <c:v>پلدشت</c:v>
                </c:pt>
                <c:pt idx="1">
                  <c:v>چایپاره</c:v>
                </c:pt>
                <c:pt idx="2">
                  <c:v>ماکو</c:v>
                </c:pt>
                <c:pt idx="3">
                  <c:v>پیرانشهر</c:v>
                </c:pt>
                <c:pt idx="4">
                  <c:v>سردشت</c:v>
                </c:pt>
                <c:pt idx="5">
                  <c:v>چالدران</c:v>
                </c:pt>
                <c:pt idx="6">
                  <c:v>شوط</c:v>
                </c:pt>
                <c:pt idx="7">
                  <c:v>سلماس</c:v>
                </c:pt>
                <c:pt idx="8">
                  <c:v>خوی</c:v>
                </c:pt>
                <c:pt idx="9">
                  <c:v>استان</c:v>
                </c:pt>
                <c:pt idx="10">
                  <c:v>اشنویه</c:v>
                </c:pt>
                <c:pt idx="11">
                  <c:v>نقده</c:v>
                </c:pt>
                <c:pt idx="12">
                  <c:v>مهاباد</c:v>
                </c:pt>
                <c:pt idx="13">
                  <c:v>ارومیه</c:v>
                </c:pt>
                <c:pt idx="14">
                  <c:v>میاندوآب</c:v>
                </c:pt>
                <c:pt idx="15">
                  <c:v>شاهین دژ</c:v>
                </c:pt>
                <c:pt idx="16">
                  <c:v>بوکان</c:v>
                </c:pt>
                <c:pt idx="17">
                  <c:v>تکاب</c:v>
                </c:pt>
              </c:strCache>
            </c:strRef>
          </c:cat>
          <c:val>
            <c:numRef>
              <c:f>Sheet1!$A$30:$R$30</c:f>
              <c:numCache>
                <c:formatCode>General</c:formatCode>
                <c:ptCount val="18"/>
                <c:pt idx="0">
                  <c:v>2.87</c:v>
                </c:pt>
                <c:pt idx="1">
                  <c:v>2.52</c:v>
                </c:pt>
                <c:pt idx="2">
                  <c:v>2.46</c:v>
                </c:pt>
                <c:pt idx="3">
                  <c:v>2.45</c:v>
                </c:pt>
                <c:pt idx="4">
                  <c:v>2.39</c:v>
                </c:pt>
                <c:pt idx="5">
                  <c:v>2.319999999999998</c:v>
                </c:pt>
                <c:pt idx="6">
                  <c:v>2.26</c:v>
                </c:pt>
                <c:pt idx="7">
                  <c:v>2.1</c:v>
                </c:pt>
                <c:pt idx="8">
                  <c:v>2.05</c:v>
                </c:pt>
                <c:pt idx="9">
                  <c:v>2.02</c:v>
                </c:pt>
                <c:pt idx="10">
                  <c:v>2.0</c:v>
                </c:pt>
                <c:pt idx="11">
                  <c:v>1.97</c:v>
                </c:pt>
                <c:pt idx="12">
                  <c:v>1.96</c:v>
                </c:pt>
                <c:pt idx="13">
                  <c:v>1.92</c:v>
                </c:pt>
                <c:pt idx="14">
                  <c:v>1.9</c:v>
                </c:pt>
                <c:pt idx="15">
                  <c:v>1.89</c:v>
                </c:pt>
                <c:pt idx="16">
                  <c:v>1.82</c:v>
                </c:pt>
                <c:pt idx="17">
                  <c:v>1.8</c:v>
                </c:pt>
              </c:numCache>
            </c:numRef>
          </c:val>
        </c:ser>
        <c:dLbls>
          <c:showLegendKey val="0"/>
          <c:showVal val="0"/>
          <c:showCatName val="0"/>
          <c:showSerName val="0"/>
          <c:showPercent val="0"/>
          <c:showBubbleSize val="0"/>
        </c:dLbls>
        <c:gapWidth val="219"/>
        <c:overlap val="-27"/>
        <c:axId val="-510843216"/>
        <c:axId val="-510840464"/>
      </c:barChart>
      <c:catAx>
        <c:axId val="-510843216"/>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10840464"/>
        <c:crosses val="autoZero"/>
        <c:auto val="1"/>
        <c:lblAlgn val="ctr"/>
        <c:lblOffset val="100"/>
        <c:noMultiLvlLbl val="0"/>
      </c:catAx>
      <c:valAx>
        <c:axId val="-510840464"/>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0843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Nazanin" panose="00000400000000000000" pitchFamily="2" charset="-78"/>
              </a:defRPr>
            </a:pPr>
            <a:r>
              <a:rPr lang="fa-IR" sz="1400" b="1" i="0" u="none" strike="noStrike" baseline="0">
                <a:effectLst/>
                <a:cs typeface="B Nazanin" panose="00000400000000000000" pitchFamily="2" charset="-78"/>
              </a:rPr>
              <a:t>نرخ باروری کلی در شهر های استان آذربایجان شرقی  براساس سرشماری سال 1390</a:t>
            </a:r>
            <a:endParaRPr lang="en-US">
              <a:cs typeface="B Nazanin" panose="00000400000000000000" pitchFamily="2" charset="-78"/>
            </a:endParaRPr>
          </a:p>
        </c:rich>
      </c:tx>
      <c:layout/>
      <c:overlay val="0"/>
      <c:spPr>
        <a:noFill/>
        <a:ln>
          <a:noFill/>
        </a:ln>
        <a:effectLst/>
      </c:spPr>
      <c:txPr>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Nazanin" panose="00000400000000000000" pitchFamily="2" charset="-78"/>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Pt>
            <c:idx val="19"/>
            <c:invertIfNegative val="0"/>
            <c:bubble3D val="0"/>
            <c:spPr>
              <a:solidFill>
                <a:schemeClr val="accent1"/>
              </a:solidFill>
              <a:ln>
                <a:noFill/>
              </a:ln>
              <a:effectLst/>
            </c:spPr>
          </c:dPt>
          <c:dLbls>
            <c:spPr>
              <a:noFill/>
              <a:ln>
                <a:noFill/>
              </a:ln>
              <a:effectLst/>
            </c:spPr>
            <c:txPr>
              <a:bodyPr rot="-5400000" spcFirstLastPara="1" vertOverflow="ellipsis"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B Nazanin" panose="00000400000000000000" pitchFamily="2" charset="-78"/>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Sheet1!$A$26:$U$26</c:f>
              <c:strCache>
                <c:ptCount val="21"/>
                <c:pt idx="0">
                  <c:v>چاراویماق</c:v>
                </c:pt>
                <c:pt idx="1">
                  <c:v>بستان آباد</c:v>
                </c:pt>
                <c:pt idx="2">
                  <c:v>سراب</c:v>
                </c:pt>
                <c:pt idx="3">
                  <c:v>هشترود</c:v>
                </c:pt>
                <c:pt idx="4">
                  <c:v>کلیبر</c:v>
                </c:pt>
                <c:pt idx="5">
                  <c:v>هریس</c:v>
                </c:pt>
                <c:pt idx="6">
                  <c:v>اهر</c:v>
                </c:pt>
                <c:pt idx="7">
                  <c:v>جلفا</c:v>
                </c:pt>
                <c:pt idx="8">
                  <c:v>میانه</c:v>
                </c:pt>
                <c:pt idx="9">
                  <c:v>اسکو</c:v>
                </c:pt>
                <c:pt idx="10">
                  <c:v>شبستر</c:v>
                </c:pt>
                <c:pt idx="11">
                  <c:v>ملکان</c:v>
                </c:pt>
                <c:pt idx="12">
                  <c:v>مرند</c:v>
                </c:pt>
                <c:pt idx="13">
                  <c:v>ورزقان</c:v>
                </c:pt>
                <c:pt idx="14">
                  <c:v>آذرشهر</c:v>
                </c:pt>
                <c:pt idx="15">
                  <c:v>عجب شیر</c:v>
                </c:pt>
                <c:pt idx="16">
                  <c:v>بناب</c:v>
                </c:pt>
                <c:pt idx="17">
                  <c:v>خداآفرین</c:v>
                </c:pt>
                <c:pt idx="18">
                  <c:v>استان</c:v>
                </c:pt>
                <c:pt idx="19">
                  <c:v>مراغه</c:v>
                </c:pt>
                <c:pt idx="20">
                  <c:v>تبریز</c:v>
                </c:pt>
              </c:strCache>
            </c:strRef>
          </c:cat>
          <c:val>
            <c:numRef>
              <c:f>Sheet1!$A$27:$U$27</c:f>
              <c:numCache>
                <c:formatCode>General</c:formatCode>
                <c:ptCount val="21"/>
                <c:pt idx="0">
                  <c:v>2.62</c:v>
                </c:pt>
                <c:pt idx="1">
                  <c:v>2.27</c:v>
                </c:pt>
                <c:pt idx="2">
                  <c:v>2.23</c:v>
                </c:pt>
                <c:pt idx="3">
                  <c:v>2.11</c:v>
                </c:pt>
                <c:pt idx="4">
                  <c:v>2.09</c:v>
                </c:pt>
                <c:pt idx="5">
                  <c:v>2.07</c:v>
                </c:pt>
                <c:pt idx="6">
                  <c:v>1.98</c:v>
                </c:pt>
                <c:pt idx="7">
                  <c:v>1.96</c:v>
                </c:pt>
                <c:pt idx="8">
                  <c:v>1.95</c:v>
                </c:pt>
                <c:pt idx="9">
                  <c:v>1.93</c:v>
                </c:pt>
                <c:pt idx="10">
                  <c:v>1.92</c:v>
                </c:pt>
                <c:pt idx="11">
                  <c:v>1.87</c:v>
                </c:pt>
                <c:pt idx="12">
                  <c:v>1.84</c:v>
                </c:pt>
                <c:pt idx="13">
                  <c:v>1.84</c:v>
                </c:pt>
                <c:pt idx="14">
                  <c:v>1.83</c:v>
                </c:pt>
                <c:pt idx="15">
                  <c:v>1.83</c:v>
                </c:pt>
                <c:pt idx="16">
                  <c:v>1.82</c:v>
                </c:pt>
                <c:pt idx="17">
                  <c:v>1.78</c:v>
                </c:pt>
                <c:pt idx="18">
                  <c:v>1.76</c:v>
                </c:pt>
                <c:pt idx="19">
                  <c:v>1.74</c:v>
                </c:pt>
                <c:pt idx="20">
                  <c:v>1.6</c:v>
                </c:pt>
              </c:numCache>
            </c:numRef>
          </c:val>
        </c:ser>
        <c:dLbls>
          <c:showLegendKey val="0"/>
          <c:showVal val="0"/>
          <c:showCatName val="0"/>
          <c:showSerName val="0"/>
          <c:showPercent val="0"/>
          <c:showBubbleSize val="0"/>
        </c:dLbls>
        <c:gapWidth val="219"/>
        <c:overlap val="-27"/>
        <c:axId val="-510176992"/>
        <c:axId val="-510174240"/>
      </c:barChart>
      <c:catAx>
        <c:axId val="-510176992"/>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10174240"/>
        <c:crosses val="autoZero"/>
        <c:auto val="1"/>
        <c:lblAlgn val="ctr"/>
        <c:lblOffset val="100"/>
        <c:noMultiLvlLbl val="0"/>
      </c:catAx>
      <c:valAx>
        <c:axId val="-510174240"/>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01769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rtl="1">
              <a:defRPr sz="1050" b="0" i="0" u="none" strike="noStrike" kern="1200" spc="0" baseline="0">
                <a:solidFill>
                  <a:schemeClr val="tx1">
                    <a:lumMod val="65000"/>
                    <a:lumOff val="35000"/>
                  </a:schemeClr>
                </a:solidFill>
                <a:latin typeface="+mn-lt"/>
                <a:ea typeface="+mn-ea"/>
                <a:cs typeface="B Nazanin" panose="00000400000000000000" pitchFamily="2" charset="-78"/>
              </a:defRPr>
            </a:pPr>
            <a:r>
              <a:rPr lang="fa-IR" sz="1050" b="1" i="0" u="none" strike="noStrike" baseline="0">
                <a:effectLst/>
                <a:cs typeface="B Nazanin" panose="00000400000000000000" pitchFamily="2" charset="-78"/>
              </a:rPr>
              <a:t>نرخ باروری کلی در شهرستان های استان اصفهان - سرشماری سال 1390</a:t>
            </a:r>
            <a:endParaRPr lang="en-US" sz="1050">
              <a:cs typeface="B Nazanin" panose="00000400000000000000" pitchFamily="2" charset="-78"/>
            </a:endParaRPr>
          </a:p>
        </c:rich>
      </c:tx>
      <c:overlay val="0"/>
      <c:spPr>
        <a:noFill/>
        <a:ln>
          <a:noFill/>
        </a:ln>
        <a:effectLst/>
      </c:spPr>
      <c:txPr>
        <a:bodyPr rot="0" spcFirstLastPara="1" vertOverflow="ellipsis" vert="horz" wrap="square" anchor="ctr" anchorCtr="1"/>
        <a:lstStyle/>
        <a:p>
          <a:pPr rtl="1">
            <a:defRPr sz="1050" b="0" i="0" u="none" strike="noStrike" kern="1200" spc="0" baseline="0">
              <a:solidFill>
                <a:schemeClr val="tx1">
                  <a:lumMod val="65000"/>
                  <a:lumOff val="35000"/>
                </a:schemeClr>
              </a:solidFill>
              <a:latin typeface="+mn-lt"/>
              <a:ea typeface="+mn-ea"/>
              <a:cs typeface="B Nazanin" panose="000004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1"/>
            </a:solidFill>
            <a:ln>
              <a:noFill/>
            </a:ln>
            <a:effectLst/>
            <a:sp3d/>
          </c:spPr>
          <c:invertIfNegative val="0"/>
          <c:dPt>
            <c:idx val="17"/>
            <c:invertIfNegative val="0"/>
            <c:bubble3D val="0"/>
            <c:spPr>
              <a:solidFill>
                <a:srgbClr val="1F497D">
                  <a:lumMod val="50000"/>
                </a:srgbClr>
              </a:solidFill>
              <a:ln>
                <a:noFill/>
              </a:ln>
              <a:effectLst/>
              <a:sp3d/>
            </c:spPr>
          </c:dPt>
          <c:dLbls>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Sheet1!$A$4:$X$4</c:f>
              <c:strCache>
                <c:ptCount val="24"/>
                <c:pt idx="0">
                  <c:v>خور و بیابانک</c:v>
                </c:pt>
                <c:pt idx="1">
                  <c:v>فریدونشهر</c:v>
                </c:pt>
                <c:pt idx="2">
                  <c:v>دهاقان</c:v>
                </c:pt>
                <c:pt idx="3">
                  <c:v>آران و بیدگل</c:v>
                </c:pt>
                <c:pt idx="4">
                  <c:v>چادگان</c:v>
                </c:pt>
                <c:pt idx="5">
                  <c:v>نجف آباد</c:v>
                </c:pt>
                <c:pt idx="6">
                  <c:v>فریدن</c:v>
                </c:pt>
                <c:pt idx="7">
                  <c:v>خمینی شهر</c:v>
                </c:pt>
                <c:pt idx="8">
                  <c:v>نطنز</c:v>
                </c:pt>
                <c:pt idx="9">
                  <c:v>برخوار</c:v>
                </c:pt>
                <c:pt idx="10">
                  <c:v>کاشان</c:v>
                </c:pt>
                <c:pt idx="11">
                  <c:v>شهرضا</c:v>
                </c:pt>
                <c:pt idx="12">
                  <c:v>فلاورجان</c:v>
                </c:pt>
                <c:pt idx="13">
                  <c:v>تیران و کرون</c:v>
                </c:pt>
                <c:pt idx="14">
                  <c:v>سمیرم</c:v>
                </c:pt>
                <c:pt idx="15">
                  <c:v>اردستان</c:v>
                </c:pt>
                <c:pt idx="16">
                  <c:v>مبارکه</c:v>
                </c:pt>
                <c:pt idx="17">
                  <c:v>استان</c:v>
                </c:pt>
                <c:pt idx="18">
                  <c:v>نایین</c:v>
                </c:pt>
                <c:pt idx="19">
                  <c:v>لنجان</c:v>
                </c:pt>
                <c:pt idx="20">
                  <c:v>شاهین شهر و میمه</c:v>
                </c:pt>
                <c:pt idx="21">
                  <c:v>خوانسار</c:v>
                </c:pt>
                <c:pt idx="22">
                  <c:v>اصفهان</c:v>
                </c:pt>
                <c:pt idx="23">
                  <c:v>گلپایگان</c:v>
                </c:pt>
              </c:strCache>
            </c:strRef>
          </c:cat>
          <c:val>
            <c:numRef>
              <c:f>Sheet1!$A$3:$X$3</c:f>
              <c:numCache>
                <c:formatCode>General</c:formatCode>
                <c:ptCount val="24"/>
                <c:pt idx="0">
                  <c:v>2.49</c:v>
                </c:pt>
                <c:pt idx="1">
                  <c:v>2.29</c:v>
                </c:pt>
                <c:pt idx="2">
                  <c:v>1.94</c:v>
                </c:pt>
                <c:pt idx="3">
                  <c:v>1.87</c:v>
                </c:pt>
                <c:pt idx="4">
                  <c:v>1.82</c:v>
                </c:pt>
                <c:pt idx="5">
                  <c:v>1.81</c:v>
                </c:pt>
                <c:pt idx="6">
                  <c:v>1.78</c:v>
                </c:pt>
                <c:pt idx="7">
                  <c:v>1.77</c:v>
                </c:pt>
                <c:pt idx="8">
                  <c:v>1.77</c:v>
                </c:pt>
                <c:pt idx="9">
                  <c:v>1.76</c:v>
                </c:pt>
                <c:pt idx="10">
                  <c:v>1.76</c:v>
                </c:pt>
                <c:pt idx="11">
                  <c:v>1.71</c:v>
                </c:pt>
                <c:pt idx="12">
                  <c:v>1.71</c:v>
                </c:pt>
                <c:pt idx="13">
                  <c:v>1.7</c:v>
                </c:pt>
                <c:pt idx="14">
                  <c:v>1.69</c:v>
                </c:pt>
                <c:pt idx="15">
                  <c:v>1.66</c:v>
                </c:pt>
                <c:pt idx="16">
                  <c:v>1.65</c:v>
                </c:pt>
                <c:pt idx="17">
                  <c:v>1.55</c:v>
                </c:pt>
                <c:pt idx="18">
                  <c:v>1.55</c:v>
                </c:pt>
                <c:pt idx="19">
                  <c:v>1.48</c:v>
                </c:pt>
                <c:pt idx="20">
                  <c:v>1.45</c:v>
                </c:pt>
                <c:pt idx="21">
                  <c:v>1.41</c:v>
                </c:pt>
                <c:pt idx="22">
                  <c:v>1.39</c:v>
                </c:pt>
                <c:pt idx="23">
                  <c:v>1.35</c:v>
                </c:pt>
              </c:numCache>
            </c:numRef>
          </c:val>
        </c:ser>
        <c:dLbls>
          <c:showLegendKey val="0"/>
          <c:showVal val="0"/>
          <c:showCatName val="0"/>
          <c:showSerName val="0"/>
          <c:showPercent val="0"/>
          <c:showBubbleSize val="0"/>
        </c:dLbls>
        <c:gapWidth val="150"/>
        <c:shape val="box"/>
        <c:axId val="-508891216"/>
        <c:axId val="-508888464"/>
        <c:axId val="0"/>
      </c:bar3DChart>
      <c:catAx>
        <c:axId val="-508891216"/>
        <c:scaling>
          <c:orientation val="maxMin"/>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08888464"/>
        <c:crosses val="autoZero"/>
        <c:auto val="1"/>
        <c:lblAlgn val="ctr"/>
        <c:lblOffset val="100"/>
        <c:noMultiLvlLbl val="0"/>
      </c:catAx>
      <c:valAx>
        <c:axId val="-508888464"/>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8891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1"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B Nazanin" panose="00000400000000000000" pitchFamily="2" charset="-78"/>
              </a:defRPr>
            </a:pPr>
            <a:r>
              <a:rPr lang="fa-IR" sz="1400" b="1" i="0" baseline="0">
                <a:effectLst/>
                <a:cs typeface="B Nazanin" panose="00000400000000000000" pitchFamily="2" charset="-78"/>
              </a:rPr>
              <a:t>نرخ باروری کلی در شهر های استان گلستان براساس سرشماری سال 1390</a:t>
            </a:r>
            <a:endParaRPr lang="fa-IR" sz="1400">
              <a:effectLst/>
              <a:cs typeface="B Nazanin" panose="00000400000000000000" pitchFamily="2" charset="-78"/>
            </a:endParaRPr>
          </a:p>
        </c:rich>
      </c:tx>
      <c:overlay val="0"/>
      <c:spPr>
        <a:noFill/>
        <a:ln>
          <a:noFill/>
        </a:ln>
        <a:effectLst/>
      </c:spPr>
      <c:txPr>
        <a:bodyPr rot="0" spcFirstLastPara="1" vertOverflow="ellipsis" vert="horz" wrap="square" anchor="ctr" anchorCtr="1"/>
        <a:lstStyle/>
        <a:p>
          <a:pPr marL="0" marR="0" indent="0" algn="ctr" defTabSz="914400" rtl="1"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B Nazanin" panose="00000400000000000000" pitchFamily="2" charset="-78"/>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Sheet1!$A$21:$O$21</c:f>
              <c:strCache>
                <c:ptCount val="15"/>
                <c:pt idx="0">
                  <c:v>آق قلا</c:v>
                </c:pt>
                <c:pt idx="1">
                  <c:v>مراوه تپه</c:v>
                </c:pt>
                <c:pt idx="2">
                  <c:v>گمیشان</c:v>
                </c:pt>
                <c:pt idx="3">
                  <c:v>گالیکش</c:v>
                </c:pt>
                <c:pt idx="4">
                  <c:v>کلاله</c:v>
                </c:pt>
                <c:pt idx="5">
                  <c:v>بندرترکمن</c:v>
                </c:pt>
                <c:pt idx="6">
                  <c:v>گنبدکاووس</c:v>
                </c:pt>
                <c:pt idx="7">
                  <c:v>آزادشهر</c:v>
                </c:pt>
                <c:pt idx="8">
                  <c:v>مینودشت</c:v>
                </c:pt>
                <c:pt idx="9">
                  <c:v>استان</c:v>
                </c:pt>
                <c:pt idx="10">
                  <c:v>علی آباد</c:v>
                </c:pt>
                <c:pt idx="11">
                  <c:v>رامیان</c:v>
                </c:pt>
                <c:pt idx="12">
                  <c:v>گرگان</c:v>
                </c:pt>
                <c:pt idx="13">
                  <c:v>کردکوی</c:v>
                </c:pt>
                <c:pt idx="14">
                  <c:v>بندرگز</c:v>
                </c:pt>
              </c:strCache>
            </c:strRef>
          </c:cat>
          <c:val>
            <c:numRef>
              <c:f>Sheet1!$A$20:$O$20</c:f>
              <c:numCache>
                <c:formatCode>General</c:formatCode>
                <c:ptCount val="15"/>
                <c:pt idx="0">
                  <c:v>2.72</c:v>
                </c:pt>
                <c:pt idx="1">
                  <c:v>2.61</c:v>
                </c:pt>
                <c:pt idx="2">
                  <c:v>2.57</c:v>
                </c:pt>
                <c:pt idx="3">
                  <c:v>2.3</c:v>
                </c:pt>
                <c:pt idx="4">
                  <c:v>2.23</c:v>
                </c:pt>
                <c:pt idx="5">
                  <c:v>2.18</c:v>
                </c:pt>
                <c:pt idx="6">
                  <c:v>2.11</c:v>
                </c:pt>
                <c:pt idx="7">
                  <c:v>2.09</c:v>
                </c:pt>
                <c:pt idx="8">
                  <c:v>2.05</c:v>
                </c:pt>
                <c:pt idx="9">
                  <c:v>2.02</c:v>
                </c:pt>
                <c:pt idx="10">
                  <c:v>2.0</c:v>
                </c:pt>
                <c:pt idx="11">
                  <c:v>1.97</c:v>
                </c:pt>
                <c:pt idx="12">
                  <c:v>1.71</c:v>
                </c:pt>
                <c:pt idx="13">
                  <c:v>1.51</c:v>
                </c:pt>
                <c:pt idx="14">
                  <c:v>1.34</c:v>
                </c:pt>
              </c:numCache>
            </c:numRef>
          </c:val>
        </c:ser>
        <c:dLbls>
          <c:showLegendKey val="0"/>
          <c:showVal val="0"/>
          <c:showCatName val="0"/>
          <c:showSerName val="0"/>
          <c:showPercent val="0"/>
          <c:showBubbleSize val="0"/>
        </c:dLbls>
        <c:gapWidth val="219"/>
        <c:overlap val="-27"/>
        <c:axId val="-510110944"/>
        <c:axId val="-510108192"/>
      </c:barChart>
      <c:catAx>
        <c:axId val="-510110944"/>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10108192"/>
        <c:crosses val="autoZero"/>
        <c:auto val="1"/>
        <c:lblAlgn val="ctr"/>
        <c:lblOffset val="100"/>
        <c:noMultiLvlLbl val="0"/>
      </c:catAx>
      <c:valAx>
        <c:axId val="-510108192"/>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01109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B Nazanin" panose="00000400000000000000" pitchFamily="2" charset="-78"/>
              </a:defRPr>
            </a:pPr>
            <a:r>
              <a:rPr lang="fa-IR" sz="1600" b="1">
                <a:cs typeface="B Nazanin" panose="00000400000000000000" pitchFamily="2" charset="-78"/>
              </a:rPr>
              <a:t>نرخ باروری کلی در شهر های استان خراسان جنوبی براساس سرشماری سال 1390</a:t>
            </a:r>
          </a:p>
        </c:rich>
      </c:tx>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B Nazanin" panose="00000400000000000000" pitchFamily="2" charset="-78"/>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Sheet1!$A$18:$I$18</c:f>
              <c:strCache>
                <c:ptCount val="9"/>
                <c:pt idx="0">
                  <c:v>درمیان</c:v>
                </c:pt>
                <c:pt idx="1">
                  <c:v>نهبندان</c:v>
                </c:pt>
                <c:pt idx="2">
                  <c:v>سربیشه</c:v>
                </c:pt>
                <c:pt idx="3">
                  <c:v>قائنات</c:v>
                </c:pt>
                <c:pt idx="4">
                  <c:v>استان</c:v>
                </c:pt>
                <c:pt idx="5">
                  <c:v>سرایان</c:v>
                </c:pt>
                <c:pt idx="6">
                  <c:v>بشرویه</c:v>
                </c:pt>
                <c:pt idx="7">
                  <c:v>بیرجند</c:v>
                </c:pt>
                <c:pt idx="8">
                  <c:v>فردوس</c:v>
                </c:pt>
              </c:strCache>
            </c:strRef>
          </c:cat>
          <c:val>
            <c:numRef>
              <c:f>Sheet1!$A$17:$I$17</c:f>
              <c:numCache>
                <c:formatCode>General</c:formatCode>
                <c:ptCount val="9"/>
                <c:pt idx="0">
                  <c:v>3.07</c:v>
                </c:pt>
                <c:pt idx="1">
                  <c:v>2.8</c:v>
                </c:pt>
                <c:pt idx="2">
                  <c:v>2.65</c:v>
                </c:pt>
                <c:pt idx="3">
                  <c:v>2.57</c:v>
                </c:pt>
                <c:pt idx="4">
                  <c:v>2.5</c:v>
                </c:pt>
                <c:pt idx="5">
                  <c:v>2.46</c:v>
                </c:pt>
                <c:pt idx="6">
                  <c:v>2.34</c:v>
                </c:pt>
                <c:pt idx="7">
                  <c:v>2.33</c:v>
                </c:pt>
                <c:pt idx="8">
                  <c:v>2.21</c:v>
                </c:pt>
              </c:numCache>
            </c:numRef>
          </c:val>
        </c:ser>
        <c:dLbls>
          <c:showLegendKey val="0"/>
          <c:showVal val="0"/>
          <c:showCatName val="0"/>
          <c:showSerName val="0"/>
          <c:showPercent val="0"/>
          <c:showBubbleSize val="0"/>
        </c:dLbls>
        <c:gapWidth val="219"/>
        <c:overlap val="-27"/>
        <c:axId val="-507082768"/>
        <c:axId val="-507080016"/>
      </c:barChart>
      <c:catAx>
        <c:axId val="-507082768"/>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07080016"/>
        <c:crosses val="autoZero"/>
        <c:auto val="1"/>
        <c:lblAlgn val="ctr"/>
        <c:lblOffset val="100"/>
        <c:noMultiLvlLbl val="0"/>
      </c:catAx>
      <c:valAx>
        <c:axId val="-507080016"/>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70827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B Nazanin" panose="00000400000000000000" pitchFamily="2" charset="-78"/>
              </a:defRPr>
            </a:pPr>
            <a:r>
              <a:rPr lang="fa-IR" sz="1400" b="1" i="0" baseline="0">
                <a:effectLst/>
                <a:cs typeface="B Nazanin" panose="00000400000000000000" pitchFamily="2" charset="-78"/>
              </a:rPr>
              <a:t>نرخ باروری کلی در شهرهای استان اردبیل براساس سرشماری سال 1390</a:t>
            </a:r>
            <a:endParaRPr lang="en-US" sz="1400">
              <a:cs typeface="B Nazanin" panose="00000400000000000000" pitchFamily="2" charset="-78"/>
            </a:endParaRPr>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B Nazanin" panose="00000400000000000000" pitchFamily="2" charset="-78"/>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Sheet1!$A$15:$K$15</c:f>
              <c:strCache>
                <c:ptCount val="11"/>
                <c:pt idx="0">
                  <c:v>کوثر</c:v>
                </c:pt>
                <c:pt idx="1">
                  <c:v>پارس آباد</c:v>
                </c:pt>
                <c:pt idx="2">
                  <c:v>سرعین</c:v>
                </c:pt>
                <c:pt idx="3">
                  <c:v>نمین</c:v>
                </c:pt>
                <c:pt idx="4">
                  <c:v>نیر</c:v>
                </c:pt>
                <c:pt idx="5">
                  <c:v>مشکین شهر</c:v>
                </c:pt>
                <c:pt idx="6">
                  <c:v>استان</c:v>
                </c:pt>
                <c:pt idx="7">
                  <c:v>بیله سوار</c:v>
                </c:pt>
                <c:pt idx="8">
                  <c:v>گرمی</c:v>
                </c:pt>
                <c:pt idx="9">
                  <c:v>اردبیل</c:v>
                </c:pt>
                <c:pt idx="10">
                  <c:v>خلخال</c:v>
                </c:pt>
              </c:strCache>
            </c:strRef>
          </c:cat>
          <c:val>
            <c:numRef>
              <c:f>Sheet1!$A$14:$K$14</c:f>
              <c:numCache>
                <c:formatCode>General</c:formatCode>
                <c:ptCount val="11"/>
                <c:pt idx="0">
                  <c:v>2.15</c:v>
                </c:pt>
                <c:pt idx="1">
                  <c:v>2.06</c:v>
                </c:pt>
                <c:pt idx="2">
                  <c:v>1.97</c:v>
                </c:pt>
                <c:pt idx="3">
                  <c:v>1.95</c:v>
                </c:pt>
                <c:pt idx="4">
                  <c:v>1.9</c:v>
                </c:pt>
                <c:pt idx="5">
                  <c:v>1.83</c:v>
                </c:pt>
                <c:pt idx="6">
                  <c:v>1.78</c:v>
                </c:pt>
                <c:pt idx="7">
                  <c:v>1.71</c:v>
                </c:pt>
                <c:pt idx="8">
                  <c:v>1.69</c:v>
                </c:pt>
                <c:pt idx="9">
                  <c:v>1.69</c:v>
                </c:pt>
                <c:pt idx="10">
                  <c:v>1.61</c:v>
                </c:pt>
              </c:numCache>
            </c:numRef>
          </c:val>
        </c:ser>
        <c:dLbls>
          <c:showLegendKey val="0"/>
          <c:showVal val="0"/>
          <c:showCatName val="0"/>
          <c:showSerName val="0"/>
          <c:showPercent val="0"/>
          <c:showBubbleSize val="0"/>
        </c:dLbls>
        <c:gapWidth val="219"/>
        <c:overlap val="-27"/>
        <c:axId val="-510775440"/>
        <c:axId val="-510772688"/>
      </c:barChart>
      <c:catAx>
        <c:axId val="-510775440"/>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10772688"/>
        <c:crosses val="autoZero"/>
        <c:auto val="1"/>
        <c:lblAlgn val="ctr"/>
        <c:lblOffset val="100"/>
        <c:noMultiLvlLbl val="0"/>
      </c:catAx>
      <c:valAx>
        <c:axId val="-510772688"/>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0775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1600" b="1" i="0" u="none" strike="noStrike" kern="1200" spc="0" baseline="0">
                <a:solidFill>
                  <a:schemeClr val="tx1">
                    <a:lumMod val="65000"/>
                    <a:lumOff val="35000"/>
                  </a:schemeClr>
                </a:solidFill>
                <a:latin typeface="+mn-lt"/>
                <a:ea typeface="+mn-ea"/>
                <a:cs typeface="B Nazanin" panose="00000400000000000000" pitchFamily="2" charset="-78"/>
              </a:defRPr>
            </a:pPr>
            <a:r>
              <a:rPr lang="fa-IR" sz="1600" b="1">
                <a:cs typeface="B Nazanin" panose="00000400000000000000" pitchFamily="2" charset="-78"/>
              </a:rPr>
              <a:t>تغییرات میزان باروری کلی در استان بوشهر در فاصله سال های 90-1351</a:t>
            </a:r>
          </a:p>
        </c:rich>
      </c:tx>
      <c:overlay val="0"/>
      <c:spPr>
        <a:noFill/>
        <a:ln>
          <a:noFill/>
        </a:ln>
        <a:effectLst/>
      </c:spPr>
      <c:txPr>
        <a:bodyPr rot="0" spcFirstLastPara="1" vertOverflow="ellipsis" vert="horz" wrap="square" anchor="ctr" anchorCtr="1"/>
        <a:lstStyle/>
        <a:p>
          <a:pPr rtl="1">
            <a:defRPr sz="1600" b="1" i="0" u="none" strike="noStrike" kern="1200" spc="0" baseline="0">
              <a:solidFill>
                <a:schemeClr val="tx1">
                  <a:lumMod val="65000"/>
                  <a:lumOff val="35000"/>
                </a:schemeClr>
              </a:solidFill>
              <a:latin typeface="+mn-lt"/>
              <a:ea typeface="+mn-ea"/>
              <a:cs typeface="B Nazanin" panose="00000400000000000000" pitchFamily="2" charset="-78"/>
            </a:defRPr>
          </a:pPr>
          <a:endParaRPr lang="en-US"/>
        </a:p>
      </c:txPr>
    </c:title>
    <c:autoTitleDeleted val="0"/>
    <c:plotArea>
      <c:layout/>
      <c:lineChart>
        <c:grouping val="standard"/>
        <c:varyColors val="0"/>
        <c:ser>
          <c:idx val="0"/>
          <c:order val="0"/>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Sheet1!$A$12:$M$12</c:f>
              <c:strCache>
                <c:ptCount val="13"/>
                <c:pt idx="0">
                  <c:v>90-1388</c:v>
                </c:pt>
                <c:pt idx="1">
                  <c:v>87-1385</c:v>
                </c:pt>
                <c:pt idx="2">
                  <c:v>84-1382</c:v>
                </c:pt>
                <c:pt idx="3">
                  <c:v>81-1379</c:v>
                </c:pt>
                <c:pt idx="4">
                  <c:v>78-1376</c:v>
                </c:pt>
                <c:pt idx="5">
                  <c:v>75-1373</c:v>
                </c:pt>
                <c:pt idx="6">
                  <c:v>72-1370</c:v>
                </c:pt>
                <c:pt idx="7">
                  <c:v>69-1367</c:v>
                </c:pt>
                <c:pt idx="8">
                  <c:v>66-1364</c:v>
                </c:pt>
                <c:pt idx="9">
                  <c:v>63-1361</c:v>
                </c:pt>
                <c:pt idx="10">
                  <c:v>59-1357</c:v>
                </c:pt>
                <c:pt idx="11">
                  <c:v>56-1354</c:v>
                </c:pt>
                <c:pt idx="12">
                  <c:v>53-1351</c:v>
                </c:pt>
              </c:strCache>
            </c:strRef>
          </c:cat>
          <c:val>
            <c:numRef>
              <c:f>Sheet1!$A$11:$M$11</c:f>
              <c:numCache>
                <c:formatCode>General</c:formatCode>
                <c:ptCount val="13"/>
                <c:pt idx="0">
                  <c:v>2.13</c:v>
                </c:pt>
                <c:pt idx="1">
                  <c:v>2.18</c:v>
                </c:pt>
                <c:pt idx="2">
                  <c:v>2.09</c:v>
                </c:pt>
                <c:pt idx="3">
                  <c:v>2.13</c:v>
                </c:pt>
                <c:pt idx="4">
                  <c:v>2.34</c:v>
                </c:pt>
                <c:pt idx="5">
                  <c:v>3.0</c:v>
                </c:pt>
                <c:pt idx="6">
                  <c:v>4.8</c:v>
                </c:pt>
                <c:pt idx="7">
                  <c:v>6.1</c:v>
                </c:pt>
                <c:pt idx="8">
                  <c:v>7.0</c:v>
                </c:pt>
                <c:pt idx="9">
                  <c:v>7.3</c:v>
                </c:pt>
                <c:pt idx="10">
                  <c:v>7.3</c:v>
                </c:pt>
                <c:pt idx="11">
                  <c:v>6.4</c:v>
                </c:pt>
                <c:pt idx="12">
                  <c:v>6.3</c:v>
                </c:pt>
              </c:numCache>
            </c:numRef>
          </c:val>
          <c:smooth val="0"/>
        </c:ser>
        <c:dLbls>
          <c:showLegendKey val="0"/>
          <c:showVal val="0"/>
          <c:showCatName val="0"/>
          <c:showSerName val="0"/>
          <c:showPercent val="0"/>
          <c:showBubbleSize val="0"/>
        </c:dLbls>
        <c:smooth val="0"/>
        <c:axId val="-507046848"/>
        <c:axId val="-507044784"/>
      </c:lineChart>
      <c:catAx>
        <c:axId val="-507046848"/>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en-US"/>
          </a:p>
        </c:txPr>
        <c:crossAx val="-507044784"/>
        <c:crosses val="autoZero"/>
        <c:auto val="1"/>
        <c:lblAlgn val="ctr"/>
        <c:lblOffset val="100"/>
        <c:noMultiLvlLbl val="0"/>
      </c:catAx>
      <c:valAx>
        <c:axId val="-507044784"/>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7046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1050" b="0" i="0" u="none" strike="noStrike" kern="1200" spc="0" baseline="0">
                <a:solidFill>
                  <a:schemeClr val="tx1">
                    <a:lumMod val="65000"/>
                    <a:lumOff val="35000"/>
                  </a:schemeClr>
                </a:solidFill>
                <a:latin typeface="+mn-lt"/>
                <a:ea typeface="+mn-ea"/>
                <a:cs typeface="B Nazanin" panose="00000400000000000000" pitchFamily="2" charset="-78"/>
              </a:defRPr>
            </a:pPr>
            <a:r>
              <a:rPr lang="fa-IR" sz="1050" b="1" i="0" u="none" strike="noStrike" baseline="0" dirty="0">
                <a:effectLst/>
                <a:cs typeface="B Nazanin" panose="00000400000000000000" pitchFamily="2" charset="-78"/>
              </a:rPr>
              <a:t>نرخ باروری کلی در شهرستان های </a:t>
            </a:r>
            <a:r>
              <a:rPr lang="fa-IR" sz="1050" b="1" i="0" u="none" strike="noStrike" baseline="0" dirty="0" smtClean="0">
                <a:effectLst/>
                <a:cs typeface="B Nazanin" panose="00000400000000000000" pitchFamily="2" charset="-78"/>
              </a:rPr>
              <a:t>دانشگاه های علوم پزشکی کاشان و اصفهان </a:t>
            </a:r>
            <a:r>
              <a:rPr lang="fa-IR" sz="1050" b="1" i="0" u="none" strike="noStrike" baseline="0" dirty="0">
                <a:effectLst/>
                <a:cs typeface="B Nazanin" panose="00000400000000000000" pitchFamily="2" charset="-78"/>
              </a:rPr>
              <a:t>- </a:t>
            </a:r>
            <a:r>
              <a:rPr lang="fa-IR" sz="1050" b="1" i="0" u="none" strike="noStrike" baseline="0" dirty="0" err="1">
                <a:effectLst/>
                <a:cs typeface="B Nazanin" panose="00000400000000000000" pitchFamily="2" charset="-78"/>
              </a:rPr>
              <a:t>سرشماری</a:t>
            </a:r>
            <a:r>
              <a:rPr lang="fa-IR" sz="1050" b="1" i="0" u="none" strike="noStrike" baseline="0" dirty="0">
                <a:effectLst/>
                <a:cs typeface="B Nazanin" panose="00000400000000000000" pitchFamily="2" charset="-78"/>
              </a:rPr>
              <a:t> سال 1390</a:t>
            </a:r>
            <a:endParaRPr lang="en-US" sz="1050" dirty="0">
              <a:cs typeface="B Nazanin" panose="00000400000000000000" pitchFamily="2" charset="-78"/>
            </a:endParaRPr>
          </a:p>
        </c:rich>
      </c:tx>
      <c:overlay val="0"/>
      <c:spPr>
        <a:noFill/>
        <a:ln>
          <a:noFill/>
        </a:ln>
        <a:effectLst/>
      </c:spPr>
      <c:txPr>
        <a:bodyPr rot="0" spcFirstLastPara="1" vertOverflow="ellipsis" vert="horz" wrap="square" anchor="ctr" anchorCtr="1"/>
        <a:lstStyle/>
        <a:p>
          <a:pPr rtl="1">
            <a:defRPr sz="1050" b="0" i="0" u="none" strike="noStrike" kern="1200" spc="0" baseline="0">
              <a:solidFill>
                <a:schemeClr val="tx1">
                  <a:lumMod val="65000"/>
                  <a:lumOff val="35000"/>
                </a:schemeClr>
              </a:solidFill>
              <a:latin typeface="+mn-lt"/>
              <a:ea typeface="+mn-ea"/>
              <a:cs typeface="B Nazanin" panose="00000400000000000000" pitchFamily="2" charset="-78"/>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1"/>
            </a:solidFill>
            <a:ln>
              <a:noFill/>
            </a:ln>
            <a:effectLst/>
            <a:sp3d/>
          </c:spPr>
          <c:invertIfNegative val="0"/>
          <c:dPt>
            <c:idx val="3"/>
            <c:invertIfNegative val="0"/>
            <c:bubble3D val="0"/>
            <c:spPr>
              <a:solidFill>
                <a:schemeClr val="accent3"/>
              </a:solidFill>
              <a:ln>
                <a:noFill/>
              </a:ln>
              <a:effectLst/>
              <a:sp3d/>
            </c:spPr>
          </c:dPt>
          <c:dPt>
            <c:idx val="10"/>
            <c:invertIfNegative val="0"/>
            <c:bubble3D val="0"/>
            <c:spPr>
              <a:solidFill>
                <a:schemeClr val="accent3"/>
              </a:solidFill>
              <a:ln>
                <a:noFill/>
              </a:ln>
              <a:effectLst/>
              <a:sp3d/>
            </c:spPr>
          </c:dPt>
          <c:dPt>
            <c:idx val="17"/>
            <c:invertIfNegative val="0"/>
            <c:bubble3D val="0"/>
            <c:spPr>
              <a:solidFill>
                <a:srgbClr val="7030A0"/>
              </a:solidFill>
              <a:ln>
                <a:noFill/>
              </a:ln>
              <a:effectLst/>
              <a:sp3d/>
            </c:spPr>
          </c:dPt>
          <c:dLbls>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Sheet1!$A$4:$X$4</c:f>
              <c:strCache>
                <c:ptCount val="24"/>
                <c:pt idx="0">
                  <c:v>خور و بیابانک</c:v>
                </c:pt>
                <c:pt idx="1">
                  <c:v>فریدونشهر</c:v>
                </c:pt>
                <c:pt idx="2">
                  <c:v>دهاقان</c:v>
                </c:pt>
                <c:pt idx="3">
                  <c:v>آران و بیدگل</c:v>
                </c:pt>
                <c:pt idx="4">
                  <c:v>چادگان</c:v>
                </c:pt>
                <c:pt idx="5">
                  <c:v>نجف آباد</c:v>
                </c:pt>
                <c:pt idx="6">
                  <c:v>فریدن</c:v>
                </c:pt>
                <c:pt idx="7">
                  <c:v>خمینی شهر</c:v>
                </c:pt>
                <c:pt idx="8">
                  <c:v>نطنز</c:v>
                </c:pt>
                <c:pt idx="9">
                  <c:v>برخوار</c:v>
                </c:pt>
                <c:pt idx="10">
                  <c:v>کاشان</c:v>
                </c:pt>
                <c:pt idx="11">
                  <c:v>شهرضا</c:v>
                </c:pt>
                <c:pt idx="12">
                  <c:v>فلاورجان</c:v>
                </c:pt>
                <c:pt idx="13">
                  <c:v>تیران و کرون</c:v>
                </c:pt>
                <c:pt idx="14">
                  <c:v>سمیرم</c:v>
                </c:pt>
                <c:pt idx="15">
                  <c:v>اردستان</c:v>
                </c:pt>
                <c:pt idx="16">
                  <c:v>مبارکه</c:v>
                </c:pt>
                <c:pt idx="17">
                  <c:v>استان</c:v>
                </c:pt>
                <c:pt idx="18">
                  <c:v>نایین</c:v>
                </c:pt>
                <c:pt idx="19">
                  <c:v>لنجان</c:v>
                </c:pt>
                <c:pt idx="20">
                  <c:v>شاهین شهر و میمه</c:v>
                </c:pt>
                <c:pt idx="21">
                  <c:v>خوانسار</c:v>
                </c:pt>
                <c:pt idx="22">
                  <c:v>اصفهان</c:v>
                </c:pt>
                <c:pt idx="23">
                  <c:v>گلپایگان</c:v>
                </c:pt>
              </c:strCache>
            </c:strRef>
          </c:cat>
          <c:val>
            <c:numRef>
              <c:f>Sheet1!$A$3:$X$3</c:f>
              <c:numCache>
                <c:formatCode>General</c:formatCode>
                <c:ptCount val="24"/>
                <c:pt idx="0">
                  <c:v>2.49</c:v>
                </c:pt>
                <c:pt idx="1">
                  <c:v>2.29</c:v>
                </c:pt>
                <c:pt idx="2">
                  <c:v>1.94</c:v>
                </c:pt>
                <c:pt idx="3">
                  <c:v>1.87</c:v>
                </c:pt>
                <c:pt idx="4">
                  <c:v>1.82</c:v>
                </c:pt>
                <c:pt idx="5">
                  <c:v>1.81</c:v>
                </c:pt>
                <c:pt idx="6">
                  <c:v>1.78</c:v>
                </c:pt>
                <c:pt idx="7">
                  <c:v>1.77</c:v>
                </c:pt>
                <c:pt idx="8">
                  <c:v>1.77</c:v>
                </c:pt>
                <c:pt idx="9">
                  <c:v>1.76</c:v>
                </c:pt>
                <c:pt idx="10">
                  <c:v>1.76</c:v>
                </c:pt>
                <c:pt idx="11">
                  <c:v>1.71</c:v>
                </c:pt>
                <c:pt idx="12">
                  <c:v>1.71</c:v>
                </c:pt>
                <c:pt idx="13">
                  <c:v>1.7</c:v>
                </c:pt>
                <c:pt idx="14">
                  <c:v>1.69</c:v>
                </c:pt>
                <c:pt idx="15">
                  <c:v>1.66</c:v>
                </c:pt>
                <c:pt idx="16">
                  <c:v>1.65</c:v>
                </c:pt>
                <c:pt idx="17">
                  <c:v>1.55</c:v>
                </c:pt>
                <c:pt idx="18">
                  <c:v>1.55</c:v>
                </c:pt>
                <c:pt idx="19">
                  <c:v>1.48</c:v>
                </c:pt>
                <c:pt idx="20">
                  <c:v>1.45</c:v>
                </c:pt>
                <c:pt idx="21">
                  <c:v>1.41</c:v>
                </c:pt>
                <c:pt idx="22">
                  <c:v>1.39</c:v>
                </c:pt>
                <c:pt idx="23">
                  <c:v>1.35</c:v>
                </c:pt>
              </c:numCache>
            </c:numRef>
          </c:val>
        </c:ser>
        <c:dLbls>
          <c:showLegendKey val="0"/>
          <c:showVal val="0"/>
          <c:showCatName val="0"/>
          <c:showSerName val="0"/>
          <c:showPercent val="0"/>
          <c:showBubbleSize val="0"/>
        </c:dLbls>
        <c:gapWidth val="150"/>
        <c:shape val="box"/>
        <c:axId val="-507012432"/>
        <c:axId val="-507009680"/>
        <c:axId val="0"/>
      </c:bar3DChart>
      <c:catAx>
        <c:axId val="-507012432"/>
        <c:scaling>
          <c:orientation val="maxMin"/>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07009680"/>
        <c:crosses val="autoZero"/>
        <c:auto val="1"/>
        <c:lblAlgn val="ctr"/>
        <c:lblOffset val="100"/>
        <c:noMultiLvlLbl val="0"/>
      </c:catAx>
      <c:valAx>
        <c:axId val="-507009680"/>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7012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1"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B Nazanin" charset="0"/>
                <a:ea typeface="B Nazanin" charset="0"/>
                <a:cs typeface="B Nazanin" charset="0"/>
              </a:defRPr>
            </a:pPr>
            <a:r>
              <a:rPr lang="ar-SA" sz="1800" b="1" i="0" baseline="0">
                <a:effectLst/>
                <a:latin typeface="B Nazanin" charset="0"/>
                <a:ea typeface="B Nazanin" charset="0"/>
                <a:cs typeface="B Nazanin" charset="0"/>
              </a:rPr>
              <a:t>نرخ باروری کلی در شهر های استان همدان  براساس سرشماری سال 1390</a:t>
            </a:r>
            <a:endParaRPr lang="ar-SA">
              <a:effectLst/>
              <a:latin typeface="B Nazanin" charset="0"/>
              <a:ea typeface="B Nazanin" charset="0"/>
              <a:cs typeface="B Nazanin" charset="0"/>
            </a:endParaRPr>
          </a:p>
        </c:rich>
      </c:tx>
      <c:layout/>
      <c:overlay val="0"/>
      <c:spPr>
        <a:noFill/>
        <a:ln>
          <a:noFill/>
        </a:ln>
        <a:effectLst/>
      </c:spPr>
      <c:txPr>
        <a:bodyPr rot="0" spcFirstLastPara="1" vertOverflow="ellipsis" vert="horz" wrap="square" anchor="ctr" anchorCtr="1"/>
        <a:lstStyle/>
        <a:p>
          <a:pPr marL="0" marR="0" indent="0" algn="ctr" defTabSz="914400" rtl="1"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B Nazanin" charset="0"/>
              <a:ea typeface="B Nazanin" charset="0"/>
              <a:cs typeface="B Nazanin" charset="0"/>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000" b="1" i="0" u="none" strike="noStrike" kern="1200" baseline="0">
                    <a:solidFill>
                      <a:schemeClr val="tx1">
                        <a:lumMod val="75000"/>
                        <a:lumOff val="25000"/>
                      </a:schemeClr>
                    </a:solidFill>
                    <a:latin typeface="B Nazanin" charset="0"/>
                    <a:ea typeface="B Nazanin" charset="0"/>
                    <a:cs typeface="B Nazanin"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Sheet1!$A$68:$J$68</c:f>
              <c:strCache>
                <c:ptCount val="10"/>
                <c:pt idx="0">
                  <c:v>اسدآباد</c:v>
                </c:pt>
                <c:pt idx="1">
                  <c:v>فامنین</c:v>
                </c:pt>
                <c:pt idx="2">
                  <c:v>بهار</c:v>
                </c:pt>
                <c:pt idx="3">
                  <c:v>کبودرآهنگ</c:v>
                </c:pt>
                <c:pt idx="4">
                  <c:v>رزن</c:v>
                </c:pt>
                <c:pt idx="5">
                  <c:v>ملایر</c:v>
                </c:pt>
                <c:pt idx="6">
                  <c:v>نهاوند</c:v>
                </c:pt>
                <c:pt idx="7">
                  <c:v>استان</c:v>
                </c:pt>
                <c:pt idx="8">
                  <c:v>تویسرکان</c:v>
                </c:pt>
                <c:pt idx="9">
                  <c:v>همدان</c:v>
                </c:pt>
              </c:strCache>
            </c:strRef>
          </c:cat>
          <c:val>
            <c:numRef>
              <c:f>Sheet1!$A$69:$J$69</c:f>
              <c:numCache>
                <c:formatCode>[$-3000401]0.##</c:formatCode>
                <c:ptCount val="10"/>
                <c:pt idx="0">
                  <c:v>1.97</c:v>
                </c:pt>
                <c:pt idx="1">
                  <c:v>1.94</c:v>
                </c:pt>
                <c:pt idx="2">
                  <c:v>1.86</c:v>
                </c:pt>
                <c:pt idx="3">
                  <c:v>1.85</c:v>
                </c:pt>
                <c:pt idx="4">
                  <c:v>1.79</c:v>
                </c:pt>
                <c:pt idx="5">
                  <c:v>1.72</c:v>
                </c:pt>
                <c:pt idx="6">
                  <c:v>1.71</c:v>
                </c:pt>
                <c:pt idx="7">
                  <c:v>1.68</c:v>
                </c:pt>
                <c:pt idx="8" formatCode="[$-3000401]0.#">
                  <c:v>1.6</c:v>
                </c:pt>
                <c:pt idx="9">
                  <c:v>1.53</c:v>
                </c:pt>
              </c:numCache>
            </c:numRef>
          </c:val>
        </c:ser>
        <c:dLbls>
          <c:dLblPos val="outEnd"/>
          <c:showLegendKey val="0"/>
          <c:showVal val="1"/>
          <c:showCatName val="0"/>
          <c:showSerName val="0"/>
          <c:showPercent val="0"/>
          <c:showBubbleSize val="0"/>
        </c:dLbls>
        <c:gapWidth val="219"/>
        <c:overlap val="-27"/>
        <c:axId val="-509081584"/>
        <c:axId val="-509078832"/>
      </c:barChart>
      <c:catAx>
        <c:axId val="-509081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B Nazanin" charset="0"/>
                <a:ea typeface="B Nazanin" charset="0"/>
                <a:cs typeface="B Nazanin" charset="0"/>
              </a:defRPr>
            </a:pPr>
            <a:endParaRPr lang="en-US"/>
          </a:p>
        </c:txPr>
        <c:crossAx val="-509078832"/>
        <c:crosses val="autoZero"/>
        <c:auto val="1"/>
        <c:lblAlgn val="ctr"/>
        <c:lblOffset val="100"/>
        <c:noMultiLvlLbl val="0"/>
      </c:catAx>
      <c:valAx>
        <c:axId val="-509078832"/>
        <c:scaling>
          <c:orientation val="minMax"/>
        </c:scaling>
        <c:delete val="0"/>
        <c:axPos val="l"/>
        <c:majorGridlines>
          <c:spPr>
            <a:ln w="9525" cap="flat" cmpd="sng" algn="ctr">
              <a:solidFill>
                <a:schemeClr val="tx1">
                  <a:lumMod val="15000"/>
                  <a:lumOff val="85000"/>
                </a:schemeClr>
              </a:solidFill>
              <a:round/>
            </a:ln>
            <a:effectLst/>
          </c:spPr>
        </c:majorGridlines>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9081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B Nazanin" panose="00000400000000000000" pitchFamily="2" charset="-78"/>
              </a:defRPr>
            </a:pPr>
            <a:r>
              <a:rPr lang="fa-IR" sz="1800" b="1">
                <a:cs typeface="B Nazanin" panose="00000400000000000000" pitchFamily="2" charset="-78"/>
              </a:rPr>
              <a:t>نرخ باروری کلی در شهرهای استان چهارمحال و بختیاری براساس سرشماری سال 1390</a:t>
            </a:r>
          </a:p>
        </c:rich>
      </c:tx>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B Nazanin" panose="00000400000000000000" pitchFamily="2" charset="-78"/>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Sheet1!$A$6:$H$6</c:f>
              <c:strCache>
                <c:ptCount val="8"/>
                <c:pt idx="0">
                  <c:v>کوهرنگ</c:v>
                </c:pt>
                <c:pt idx="1">
                  <c:v>لردگان</c:v>
                </c:pt>
                <c:pt idx="2">
                  <c:v>فارسان</c:v>
                </c:pt>
                <c:pt idx="3">
                  <c:v>کیار</c:v>
                </c:pt>
                <c:pt idx="4">
                  <c:v>اردل</c:v>
                </c:pt>
                <c:pt idx="5">
                  <c:v>استان</c:v>
                </c:pt>
                <c:pt idx="6">
                  <c:v>بروجن</c:v>
                </c:pt>
                <c:pt idx="7">
                  <c:v>شهرکرد</c:v>
                </c:pt>
              </c:strCache>
            </c:strRef>
          </c:cat>
          <c:val>
            <c:numRef>
              <c:f>Sheet1!$A$5:$H$5</c:f>
              <c:numCache>
                <c:formatCode>General</c:formatCode>
                <c:ptCount val="8"/>
                <c:pt idx="0">
                  <c:v>2.99</c:v>
                </c:pt>
                <c:pt idx="1">
                  <c:v>2.44</c:v>
                </c:pt>
                <c:pt idx="2">
                  <c:v>2.16</c:v>
                </c:pt>
                <c:pt idx="3">
                  <c:v>2.13</c:v>
                </c:pt>
                <c:pt idx="4">
                  <c:v>2.01</c:v>
                </c:pt>
                <c:pt idx="5">
                  <c:v>2.0</c:v>
                </c:pt>
                <c:pt idx="6">
                  <c:v>1.83</c:v>
                </c:pt>
                <c:pt idx="7">
                  <c:v>1.7</c:v>
                </c:pt>
              </c:numCache>
            </c:numRef>
          </c:val>
        </c:ser>
        <c:dLbls>
          <c:showLegendKey val="0"/>
          <c:showVal val="0"/>
          <c:showCatName val="0"/>
          <c:showSerName val="0"/>
          <c:showPercent val="0"/>
          <c:showBubbleSize val="0"/>
        </c:dLbls>
        <c:gapWidth val="219"/>
        <c:overlap val="-27"/>
        <c:axId val="-508814240"/>
        <c:axId val="-508811488"/>
      </c:barChart>
      <c:catAx>
        <c:axId val="-508814240"/>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08811488"/>
        <c:crosses val="autoZero"/>
        <c:auto val="1"/>
        <c:lblAlgn val="ctr"/>
        <c:lblOffset val="100"/>
        <c:noMultiLvlLbl val="0"/>
      </c:catAx>
      <c:valAx>
        <c:axId val="-508811488"/>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8814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B Nazanin" panose="00000400000000000000" pitchFamily="2" charset="-78"/>
              </a:defRPr>
            </a:pPr>
            <a:r>
              <a:rPr lang="fa-IR" sz="2000" b="1">
                <a:cs typeface="B Nazanin" panose="00000400000000000000" pitchFamily="2" charset="-78"/>
              </a:rPr>
              <a:t>نرخ باروری کلی در شهرهای استان گیلان براساس سرشماری سال 1390</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B Nazanin" panose="00000400000000000000" pitchFamily="2" charset="-78"/>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Sheet1!$A$8:$Q$8</c:f>
              <c:strCache>
                <c:ptCount val="17"/>
                <c:pt idx="0">
                  <c:v>رضوانشهر</c:v>
                </c:pt>
                <c:pt idx="1">
                  <c:v>تالش</c:v>
                </c:pt>
                <c:pt idx="2">
                  <c:v>رودبار</c:v>
                </c:pt>
                <c:pt idx="3">
                  <c:v>آستارا</c:v>
                </c:pt>
                <c:pt idx="4">
                  <c:v>صومعه سرا</c:v>
                </c:pt>
                <c:pt idx="5">
                  <c:v>ماسال</c:v>
                </c:pt>
                <c:pt idx="6">
                  <c:v>استان</c:v>
                </c:pt>
                <c:pt idx="7">
                  <c:v>آستانه اشرفیه</c:v>
                </c:pt>
                <c:pt idx="8">
                  <c:v>فومن</c:v>
                </c:pt>
                <c:pt idx="9">
                  <c:v>شفت</c:v>
                </c:pt>
                <c:pt idx="10">
                  <c:v>رودسر</c:v>
                </c:pt>
                <c:pt idx="11">
                  <c:v>رشت</c:v>
                </c:pt>
                <c:pt idx="12">
                  <c:v>سیاهکل</c:v>
                </c:pt>
                <c:pt idx="13">
                  <c:v>لاهیجان</c:v>
                </c:pt>
                <c:pt idx="14">
                  <c:v>املش</c:v>
                </c:pt>
                <c:pt idx="15">
                  <c:v>لنگرود</c:v>
                </c:pt>
                <c:pt idx="16">
                  <c:v>بندرانزلی</c:v>
                </c:pt>
              </c:strCache>
            </c:strRef>
          </c:cat>
          <c:val>
            <c:numRef>
              <c:f>Sheet1!$A$7:$Q$7</c:f>
              <c:numCache>
                <c:formatCode>General</c:formatCode>
                <c:ptCount val="17"/>
                <c:pt idx="0">
                  <c:v>1.69</c:v>
                </c:pt>
                <c:pt idx="1">
                  <c:v>1.66</c:v>
                </c:pt>
                <c:pt idx="2">
                  <c:v>1.6</c:v>
                </c:pt>
                <c:pt idx="3">
                  <c:v>1.58</c:v>
                </c:pt>
                <c:pt idx="4">
                  <c:v>1.35</c:v>
                </c:pt>
                <c:pt idx="5">
                  <c:v>1.3</c:v>
                </c:pt>
                <c:pt idx="6">
                  <c:v>1.27</c:v>
                </c:pt>
                <c:pt idx="7">
                  <c:v>1.27</c:v>
                </c:pt>
                <c:pt idx="8">
                  <c:v>1.23</c:v>
                </c:pt>
                <c:pt idx="9">
                  <c:v>1.23</c:v>
                </c:pt>
                <c:pt idx="10">
                  <c:v>1.23</c:v>
                </c:pt>
                <c:pt idx="11">
                  <c:v>1.18</c:v>
                </c:pt>
                <c:pt idx="12">
                  <c:v>1.16</c:v>
                </c:pt>
                <c:pt idx="13">
                  <c:v>1.16</c:v>
                </c:pt>
                <c:pt idx="14">
                  <c:v>1.1</c:v>
                </c:pt>
                <c:pt idx="15">
                  <c:v>1.1</c:v>
                </c:pt>
                <c:pt idx="16">
                  <c:v>1.07</c:v>
                </c:pt>
              </c:numCache>
            </c:numRef>
          </c:val>
        </c:ser>
        <c:dLbls>
          <c:showLegendKey val="0"/>
          <c:showVal val="0"/>
          <c:showCatName val="0"/>
          <c:showSerName val="0"/>
          <c:showPercent val="0"/>
          <c:showBubbleSize val="0"/>
        </c:dLbls>
        <c:gapWidth val="219"/>
        <c:overlap val="-27"/>
        <c:axId val="-506977344"/>
        <c:axId val="-506974592"/>
      </c:barChart>
      <c:catAx>
        <c:axId val="-506977344"/>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06974592"/>
        <c:crosses val="autoZero"/>
        <c:auto val="1"/>
        <c:lblAlgn val="ctr"/>
        <c:lblOffset val="100"/>
        <c:noMultiLvlLbl val="0"/>
      </c:catAx>
      <c:valAx>
        <c:axId val="-506974592"/>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69773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B Nazanin" panose="00000400000000000000" pitchFamily="2" charset="-78"/>
              </a:defRPr>
            </a:pPr>
            <a:r>
              <a:rPr lang="fa-IR" sz="2000" b="1" i="0" u="none" strike="noStrike" baseline="0">
                <a:effectLst/>
                <a:cs typeface="B Nazanin" panose="00000400000000000000" pitchFamily="2" charset="-78"/>
              </a:rPr>
              <a:t>نرخ باروری کلی در شهرهای استان زنجان براساس سرشماری سال 1390</a:t>
            </a:r>
            <a:endParaRPr lang="en-US" sz="2000">
              <a:cs typeface="B Nazanin" panose="00000400000000000000" pitchFamily="2" charset="-78"/>
            </a:endParaRPr>
          </a:p>
        </c:rich>
      </c:tx>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B Nazanin" panose="00000400000000000000" pitchFamily="2" charset="-78"/>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Sheet1!$A$10:$H$10</c:f>
              <c:strCache>
                <c:ptCount val="8"/>
                <c:pt idx="0">
                  <c:v>ماه نشان</c:v>
                </c:pt>
                <c:pt idx="1">
                  <c:v>طارم</c:v>
                </c:pt>
                <c:pt idx="2">
                  <c:v>ایجرود</c:v>
                </c:pt>
                <c:pt idx="3">
                  <c:v>خدابنده</c:v>
                </c:pt>
                <c:pt idx="4">
                  <c:v>استان</c:v>
                </c:pt>
                <c:pt idx="5">
                  <c:v>خرمدره</c:v>
                </c:pt>
                <c:pt idx="6">
                  <c:v>ابهر</c:v>
                </c:pt>
                <c:pt idx="7">
                  <c:v>زنجان</c:v>
                </c:pt>
              </c:strCache>
            </c:strRef>
          </c:cat>
          <c:val>
            <c:numRef>
              <c:f>Sheet1!$A$9:$H$9</c:f>
              <c:numCache>
                <c:formatCode>General</c:formatCode>
                <c:ptCount val="8"/>
                <c:pt idx="0">
                  <c:v>2.46</c:v>
                </c:pt>
                <c:pt idx="1">
                  <c:v>2.22</c:v>
                </c:pt>
                <c:pt idx="2">
                  <c:v>2.11</c:v>
                </c:pt>
                <c:pt idx="3">
                  <c:v>2.08</c:v>
                </c:pt>
                <c:pt idx="4">
                  <c:v>1.79</c:v>
                </c:pt>
                <c:pt idx="5">
                  <c:v>1.7</c:v>
                </c:pt>
                <c:pt idx="6">
                  <c:v>1.67</c:v>
                </c:pt>
                <c:pt idx="7">
                  <c:v>1.66</c:v>
                </c:pt>
              </c:numCache>
            </c:numRef>
          </c:val>
        </c:ser>
        <c:dLbls>
          <c:showLegendKey val="0"/>
          <c:showVal val="0"/>
          <c:showCatName val="0"/>
          <c:showSerName val="0"/>
          <c:showPercent val="0"/>
          <c:showBubbleSize val="0"/>
        </c:dLbls>
        <c:gapWidth val="219"/>
        <c:overlap val="-27"/>
        <c:axId val="-510714784"/>
        <c:axId val="-510712032"/>
      </c:barChart>
      <c:catAx>
        <c:axId val="-510714784"/>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10712032"/>
        <c:crosses val="autoZero"/>
        <c:auto val="1"/>
        <c:lblAlgn val="ctr"/>
        <c:lblOffset val="100"/>
        <c:noMultiLvlLbl val="0"/>
      </c:catAx>
      <c:valAx>
        <c:axId val="-510712032"/>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07147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a:cs typeface="B Nazanin" panose="00000400000000000000" pitchFamily="2" charset="-78"/>
              </a:defRPr>
            </a:pPr>
            <a:r>
              <a:rPr lang="fa-IR">
                <a:cs typeface="B Nazanin" panose="00000400000000000000" pitchFamily="2" charset="-78"/>
              </a:rPr>
              <a:t>روند تولد، مرگ و افزایش جمعیت 94-1382، اطلاعات</a:t>
            </a:r>
            <a:r>
              <a:rPr lang="fa-IR" baseline="0">
                <a:cs typeface="B Nazanin" panose="00000400000000000000" pitchFamily="2" charset="-78"/>
              </a:rPr>
              <a:t> سازمان ثبت احوال کشور</a:t>
            </a:r>
            <a:endParaRPr lang="fa-IR">
              <a:cs typeface="B Nazanin" panose="00000400000000000000" pitchFamily="2" charset="-78"/>
            </a:endParaRPr>
          </a:p>
        </c:rich>
      </c:tx>
      <c:layout/>
      <c:overlay val="0"/>
    </c:title>
    <c:autoTitleDeleted val="0"/>
    <c:view3D>
      <c:rotX val="15"/>
      <c:rotY val="20"/>
      <c:rAngAx val="0"/>
    </c:view3D>
    <c:floor>
      <c:thickness val="0"/>
    </c:floor>
    <c:sideWall>
      <c:thickness val="0"/>
    </c:sideWall>
    <c:backWall>
      <c:thickness val="0"/>
    </c:backWall>
    <c:plotArea>
      <c:layout/>
      <c:bar3DChart>
        <c:barDir val="col"/>
        <c:grouping val="clustered"/>
        <c:varyColors val="0"/>
        <c:ser>
          <c:idx val="0"/>
          <c:order val="0"/>
          <c:tx>
            <c:strRef>
              <c:f>Sheet1!$A$7</c:f>
              <c:strCache>
                <c:ptCount val="1"/>
                <c:pt idx="0">
                  <c:v>تولد</c:v>
                </c:pt>
              </c:strCache>
            </c:strRef>
          </c:tx>
          <c:invertIfNegative val="0"/>
          <c:dLbls>
            <c:spPr>
              <a:noFill/>
              <a:ln>
                <a:noFill/>
              </a:ln>
              <a:effectLst/>
            </c:spPr>
            <c:txPr>
              <a:bodyPr rot="-5400000" vert="horz"/>
              <a:lstStyle/>
              <a:p>
                <a:pPr>
                  <a:defRPr lang="en-US"/>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Sheet1!$AC$5:$AO$5</c:f>
              <c:numCache>
                <c:formatCode>General</c:formatCode>
                <c:ptCount val="13"/>
                <c:pt idx="0">
                  <c:v>1382.0</c:v>
                </c:pt>
                <c:pt idx="1">
                  <c:v>1383.0</c:v>
                </c:pt>
                <c:pt idx="2">
                  <c:v>1384.0</c:v>
                </c:pt>
                <c:pt idx="3">
                  <c:v>1385.0</c:v>
                </c:pt>
                <c:pt idx="4">
                  <c:v>1386.0</c:v>
                </c:pt>
                <c:pt idx="5">
                  <c:v>1387.0</c:v>
                </c:pt>
                <c:pt idx="6">
                  <c:v>1388.0</c:v>
                </c:pt>
                <c:pt idx="7">
                  <c:v>1389.0</c:v>
                </c:pt>
                <c:pt idx="8">
                  <c:v>1390.0</c:v>
                </c:pt>
                <c:pt idx="9">
                  <c:v>1391.0</c:v>
                </c:pt>
                <c:pt idx="10">
                  <c:v>1392.0</c:v>
                </c:pt>
                <c:pt idx="11">
                  <c:v>1393.0</c:v>
                </c:pt>
                <c:pt idx="12">
                  <c:v>1394.0</c:v>
                </c:pt>
              </c:numCache>
            </c:numRef>
          </c:cat>
          <c:val>
            <c:numRef>
              <c:f>Sheet1!$AC$7:$AO$7</c:f>
              <c:numCache>
                <c:formatCode>General</c:formatCode>
                <c:ptCount val="13"/>
                <c:pt idx="0">
                  <c:v>1.171573E6</c:v>
                </c:pt>
                <c:pt idx="1">
                  <c:v>1.154368E6</c:v>
                </c:pt>
                <c:pt idx="2">
                  <c:v>1.239408E6</c:v>
                </c:pt>
                <c:pt idx="3">
                  <c:v>1.253912E6</c:v>
                </c:pt>
                <c:pt idx="4">
                  <c:v>1.286716E6</c:v>
                </c:pt>
                <c:pt idx="5">
                  <c:v>1.300166E6</c:v>
                </c:pt>
                <c:pt idx="6">
                  <c:v>1.348546E6</c:v>
                </c:pt>
                <c:pt idx="7">
                  <c:v>1.363542E6</c:v>
                </c:pt>
                <c:pt idx="8">
                  <c:v>1.382229E6</c:v>
                </c:pt>
                <c:pt idx="9">
                  <c:v>1.421689E6</c:v>
                </c:pt>
                <c:pt idx="10">
                  <c:v>1.471834E6</c:v>
                </c:pt>
                <c:pt idx="11">
                  <c:v>1.534361E6</c:v>
                </c:pt>
                <c:pt idx="12">
                  <c:v>1.570219E6</c:v>
                </c:pt>
              </c:numCache>
            </c:numRef>
          </c:val>
        </c:ser>
        <c:ser>
          <c:idx val="1"/>
          <c:order val="1"/>
          <c:tx>
            <c:strRef>
              <c:f>Sheet1!$A$8</c:f>
              <c:strCache>
                <c:ptCount val="1"/>
                <c:pt idx="0">
                  <c:v>مرگ</c:v>
                </c:pt>
              </c:strCache>
            </c:strRef>
          </c:tx>
          <c:invertIfNegative val="0"/>
          <c:dLbls>
            <c:dLbl>
              <c:idx val="3"/>
              <c:layout>
                <c:manualLayout>
                  <c:x val="0.00292999526125176"/>
                  <c:y val="-7.39880788269329E-17"/>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0292999526125182"/>
                  <c:y val="0.0"/>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0292999526125176"/>
                  <c:y val="0.0"/>
                </c:manualLayout>
              </c:layout>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00439499289187764"/>
                  <c:y val="0.0"/>
                </c:manualLayout>
              </c:layout>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0439499289187764"/>
                  <c:y val="-7.39880788269329E-17"/>
                </c:manualLayout>
              </c:layout>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00292999526125176"/>
                  <c:y val="7.39880788269329E-17"/>
                </c:manualLayout>
              </c:layout>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0.00439499289187764"/>
                  <c:y val="0.0"/>
                </c:manualLayout>
              </c:layout>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0.00439499289187753"/>
                  <c:y val="0.0"/>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5400000" vert="horz"/>
              <a:lstStyle/>
              <a:p>
                <a:pPr>
                  <a:defRPr lang="en-US"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Sheet1!$AC$5:$AO$5</c:f>
              <c:numCache>
                <c:formatCode>General</c:formatCode>
                <c:ptCount val="13"/>
                <c:pt idx="0">
                  <c:v>1382.0</c:v>
                </c:pt>
                <c:pt idx="1">
                  <c:v>1383.0</c:v>
                </c:pt>
                <c:pt idx="2">
                  <c:v>1384.0</c:v>
                </c:pt>
                <c:pt idx="3">
                  <c:v>1385.0</c:v>
                </c:pt>
                <c:pt idx="4">
                  <c:v>1386.0</c:v>
                </c:pt>
                <c:pt idx="5">
                  <c:v>1387.0</c:v>
                </c:pt>
                <c:pt idx="6">
                  <c:v>1388.0</c:v>
                </c:pt>
                <c:pt idx="7">
                  <c:v>1389.0</c:v>
                </c:pt>
                <c:pt idx="8">
                  <c:v>1390.0</c:v>
                </c:pt>
                <c:pt idx="9">
                  <c:v>1391.0</c:v>
                </c:pt>
                <c:pt idx="10">
                  <c:v>1392.0</c:v>
                </c:pt>
                <c:pt idx="11">
                  <c:v>1393.0</c:v>
                </c:pt>
                <c:pt idx="12">
                  <c:v>1394.0</c:v>
                </c:pt>
              </c:numCache>
            </c:numRef>
          </c:cat>
          <c:val>
            <c:numRef>
              <c:f>Sheet1!$AC$8:$AO$8</c:f>
              <c:numCache>
                <c:formatCode>General</c:formatCode>
                <c:ptCount val="13"/>
                <c:pt idx="0">
                  <c:v>368518.0</c:v>
                </c:pt>
                <c:pt idx="1">
                  <c:v>355213.0</c:v>
                </c:pt>
                <c:pt idx="2">
                  <c:v>363723.0</c:v>
                </c:pt>
                <c:pt idx="3">
                  <c:v>408566.0</c:v>
                </c:pt>
                <c:pt idx="4">
                  <c:v>412736.0</c:v>
                </c:pt>
                <c:pt idx="5">
                  <c:v>417798.0</c:v>
                </c:pt>
                <c:pt idx="6">
                  <c:v>393514.0</c:v>
                </c:pt>
                <c:pt idx="7">
                  <c:v>441042.0</c:v>
                </c:pt>
                <c:pt idx="8">
                  <c:v>422133.0</c:v>
                </c:pt>
                <c:pt idx="9">
                  <c:v>367539.0</c:v>
                </c:pt>
                <c:pt idx="10">
                  <c:v>372897.0</c:v>
                </c:pt>
                <c:pt idx="11">
                  <c:v>446333.0</c:v>
                </c:pt>
                <c:pt idx="12">
                  <c:v>374827.0</c:v>
                </c:pt>
              </c:numCache>
            </c:numRef>
          </c:val>
        </c:ser>
        <c:ser>
          <c:idx val="2"/>
          <c:order val="2"/>
          <c:tx>
            <c:strRef>
              <c:f>Sheet1!$A$9</c:f>
              <c:strCache>
                <c:ptCount val="1"/>
                <c:pt idx="0">
                  <c:v>افزایش جمعیت</c:v>
                </c:pt>
              </c:strCache>
            </c:strRef>
          </c:tx>
          <c:invertIfNegative val="0"/>
          <c:dLbls>
            <c:spPr>
              <a:noFill/>
              <a:ln>
                <a:noFill/>
              </a:ln>
              <a:effectLst/>
            </c:spPr>
            <c:txPr>
              <a:bodyPr rot="-5400000" vert="horz"/>
              <a:lstStyle/>
              <a:p>
                <a:pPr>
                  <a:defRPr lang="en-US"/>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Sheet1!$AC$5:$AO$5</c:f>
              <c:numCache>
                <c:formatCode>General</c:formatCode>
                <c:ptCount val="13"/>
                <c:pt idx="0">
                  <c:v>1382.0</c:v>
                </c:pt>
                <c:pt idx="1">
                  <c:v>1383.0</c:v>
                </c:pt>
                <c:pt idx="2">
                  <c:v>1384.0</c:v>
                </c:pt>
                <c:pt idx="3">
                  <c:v>1385.0</c:v>
                </c:pt>
                <c:pt idx="4">
                  <c:v>1386.0</c:v>
                </c:pt>
                <c:pt idx="5">
                  <c:v>1387.0</c:v>
                </c:pt>
                <c:pt idx="6">
                  <c:v>1388.0</c:v>
                </c:pt>
                <c:pt idx="7">
                  <c:v>1389.0</c:v>
                </c:pt>
                <c:pt idx="8">
                  <c:v>1390.0</c:v>
                </c:pt>
                <c:pt idx="9">
                  <c:v>1391.0</c:v>
                </c:pt>
                <c:pt idx="10">
                  <c:v>1392.0</c:v>
                </c:pt>
                <c:pt idx="11">
                  <c:v>1393.0</c:v>
                </c:pt>
                <c:pt idx="12">
                  <c:v>1394.0</c:v>
                </c:pt>
              </c:numCache>
            </c:numRef>
          </c:cat>
          <c:val>
            <c:numRef>
              <c:f>Sheet1!$AC$9:$AO$9</c:f>
              <c:numCache>
                <c:formatCode>General</c:formatCode>
                <c:ptCount val="13"/>
                <c:pt idx="0">
                  <c:v>803055.0</c:v>
                </c:pt>
                <c:pt idx="1">
                  <c:v>799155.0</c:v>
                </c:pt>
                <c:pt idx="2">
                  <c:v>875685.0</c:v>
                </c:pt>
                <c:pt idx="3">
                  <c:v>845346.0</c:v>
                </c:pt>
                <c:pt idx="4">
                  <c:v>873980.0</c:v>
                </c:pt>
                <c:pt idx="5">
                  <c:v>882368.0</c:v>
                </c:pt>
                <c:pt idx="6">
                  <c:v>955032.0</c:v>
                </c:pt>
                <c:pt idx="7">
                  <c:v>922500.0</c:v>
                </c:pt>
                <c:pt idx="8">
                  <c:v>960096.0</c:v>
                </c:pt>
                <c:pt idx="9">
                  <c:v>1.05415E6</c:v>
                </c:pt>
                <c:pt idx="10">
                  <c:v>1.098937E6</c:v>
                </c:pt>
                <c:pt idx="11">
                  <c:v>1.088028E6</c:v>
                </c:pt>
                <c:pt idx="12">
                  <c:v>1.195392E6</c:v>
                </c:pt>
              </c:numCache>
            </c:numRef>
          </c:val>
        </c:ser>
        <c:dLbls>
          <c:showLegendKey val="0"/>
          <c:showVal val="1"/>
          <c:showCatName val="0"/>
          <c:showSerName val="0"/>
          <c:showPercent val="0"/>
          <c:showBubbleSize val="0"/>
        </c:dLbls>
        <c:gapWidth val="150"/>
        <c:shape val="box"/>
        <c:axId val="-510013232"/>
        <c:axId val="-510010752"/>
        <c:axId val="0"/>
      </c:bar3DChart>
      <c:catAx>
        <c:axId val="-510013232"/>
        <c:scaling>
          <c:orientation val="minMax"/>
        </c:scaling>
        <c:delete val="0"/>
        <c:axPos val="b"/>
        <c:numFmt formatCode="General" sourceLinked="1"/>
        <c:majorTickMark val="none"/>
        <c:minorTickMark val="none"/>
        <c:tickLblPos val="nextTo"/>
        <c:txPr>
          <a:bodyPr/>
          <a:lstStyle/>
          <a:p>
            <a:pPr>
              <a:defRPr lang="en-US"/>
            </a:pPr>
            <a:endParaRPr lang="en-US"/>
          </a:p>
        </c:txPr>
        <c:crossAx val="-510010752"/>
        <c:crosses val="autoZero"/>
        <c:auto val="1"/>
        <c:lblAlgn val="ctr"/>
        <c:lblOffset val="100"/>
        <c:noMultiLvlLbl val="0"/>
      </c:catAx>
      <c:valAx>
        <c:axId val="-510010752"/>
        <c:scaling>
          <c:orientation val="minMax"/>
        </c:scaling>
        <c:delete val="1"/>
        <c:axPos val="l"/>
        <c:numFmt formatCode="General" sourceLinked="1"/>
        <c:majorTickMark val="none"/>
        <c:minorTickMark val="none"/>
        <c:tickLblPos val="none"/>
        <c:crossAx val="-510013232"/>
        <c:crosses val="autoZero"/>
        <c:crossBetween val="between"/>
      </c:valAx>
    </c:plotArea>
    <c:legend>
      <c:legendPos val="t"/>
      <c:layout/>
      <c:overlay val="0"/>
      <c:txPr>
        <a:bodyPr/>
        <a:lstStyle/>
        <a:p>
          <a:pPr>
            <a:defRPr lang="en-US">
              <a:cs typeface="B Nazanin" panose="00000400000000000000" pitchFamily="2" charset="-78"/>
            </a:defRPr>
          </a:pPr>
          <a:endParaRPr lang="en-US"/>
        </a:p>
      </c:txPr>
    </c:legend>
    <c:plotVisOnly val="1"/>
    <c:dispBlanksAs val="gap"/>
    <c:showDLblsOverMax val="0"/>
  </c:chart>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n-US" sz="1600" b="1" i="0" u="none" strike="noStrike" baseline="0">
                <a:solidFill>
                  <a:srgbClr val="000000"/>
                </a:solidFill>
                <a:latin typeface="Arial"/>
                <a:ea typeface="Arial"/>
                <a:cs typeface="B Nazanin" pitchFamily="2" charset="-78"/>
              </a:defRPr>
            </a:pPr>
            <a:r>
              <a:rPr lang="fa-IR">
                <a:cs typeface="B Nazanin" pitchFamily="2" charset="-78"/>
              </a:rPr>
              <a:t>سير تعداد تولدهاي ثبت شده در سالهاي 94-1355</a:t>
            </a:r>
          </a:p>
        </c:rich>
      </c:tx>
      <c:layout>
        <c:manualLayout>
          <c:xMode val="edge"/>
          <c:yMode val="edge"/>
          <c:x val="0.297447280799112"/>
          <c:y val="0.0195758564437195"/>
        </c:manualLayout>
      </c:layout>
      <c:overlay val="0"/>
      <c:spPr>
        <a:noFill/>
        <a:ln w="25400">
          <a:noFill/>
        </a:ln>
      </c:spPr>
    </c:title>
    <c:autoTitleDeleted val="0"/>
    <c:plotArea>
      <c:layout>
        <c:manualLayout>
          <c:layoutTarget val="inner"/>
          <c:xMode val="edge"/>
          <c:yMode val="edge"/>
          <c:x val="0.11542730299667"/>
          <c:y val="0.135399673735726"/>
          <c:w val="0.873473917869035"/>
          <c:h val="0.743882544861333"/>
        </c:manualLayout>
      </c:layout>
      <c:barChart>
        <c:barDir val="col"/>
        <c:grouping val="clustered"/>
        <c:varyColors val="0"/>
        <c:ser>
          <c:idx val="0"/>
          <c:order val="0"/>
          <c:spPr>
            <a:solidFill>
              <a:srgbClr val="9999FF"/>
            </a:solidFill>
            <a:ln w="12700">
              <a:solidFill>
                <a:srgbClr val="000000"/>
              </a:solidFill>
              <a:prstDash val="solid"/>
            </a:ln>
          </c:spPr>
          <c:invertIfNegative val="0"/>
          <c:dLbls>
            <c:dLbl>
              <c:idx val="3"/>
              <c:layout>
                <c:manualLayout>
                  <c:x val="0.0038809022346125"/>
                  <c:y val="-0.0159571489126665"/>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0421392386994908"/>
                  <c:y val="-0.0180842892191494"/>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0343695106924063"/>
                  <c:y val="0.0130070690592714"/>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w="25400">
                <a:noFill/>
              </a:ln>
            </c:spPr>
            <c:txPr>
              <a:bodyPr rot="-5400000" vert="horz"/>
              <a:lstStyle/>
              <a:p>
                <a:pPr>
                  <a:defRPr lang="en-US" sz="1000" b="1" i="0" u="none" strike="noStrike" baseline="0">
                    <a:solidFill>
                      <a:srgbClr val="000000"/>
                    </a:solidFill>
                    <a:latin typeface="Arial"/>
                    <a:ea typeface="Arial"/>
                    <a:cs typeface="B Nazanin"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Sheet1!$B$5:$AO$5</c:f>
              <c:numCache>
                <c:formatCode>General</c:formatCode>
                <c:ptCount val="40"/>
                <c:pt idx="0">
                  <c:v>1355.0</c:v>
                </c:pt>
                <c:pt idx="1">
                  <c:v>1356.0</c:v>
                </c:pt>
                <c:pt idx="2">
                  <c:v>1357.0</c:v>
                </c:pt>
                <c:pt idx="3">
                  <c:v>1358.0</c:v>
                </c:pt>
                <c:pt idx="4">
                  <c:v>1359.0</c:v>
                </c:pt>
                <c:pt idx="5">
                  <c:v>1360.0</c:v>
                </c:pt>
                <c:pt idx="6">
                  <c:v>1361.0</c:v>
                </c:pt>
                <c:pt idx="7">
                  <c:v>1362.0</c:v>
                </c:pt>
                <c:pt idx="8">
                  <c:v>1363.0</c:v>
                </c:pt>
                <c:pt idx="9">
                  <c:v>1364.0</c:v>
                </c:pt>
                <c:pt idx="10">
                  <c:v>1365.0</c:v>
                </c:pt>
                <c:pt idx="11">
                  <c:v>1366.0</c:v>
                </c:pt>
                <c:pt idx="12">
                  <c:v>1367.0</c:v>
                </c:pt>
                <c:pt idx="13">
                  <c:v>1368.0</c:v>
                </c:pt>
                <c:pt idx="14">
                  <c:v>1369.0</c:v>
                </c:pt>
                <c:pt idx="15">
                  <c:v>1370.0</c:v>
                </c:pt>
                <c:pt idx="16">
                  <c:v>1371.0</c:v>
                </c:pt>
                <c:pt idx="17">
                  <c:v>1372.0</c:v>
                </c:pt>
                <c:pt idx="18">
                  <c:v>1373.0</c:v>
                </c:pt>
                <c:pt idx="19">
                  <c:v>1374.0</c:v>
                </c:pt>
                <c:pt idx="20">
                  <c:v>1375.0</c:v>
                </c:pt>
                <c:pt idx="21">
                  <c:v>1376.0</c:v>
                </c:pt>
                <c:pt idx="22">
                  <c:v>1377.0</c:v>
                </c:pt>
                <c:pt idx="23">
                  <c:v>1378.0</c:v>
                </c:pt>
                <c:pt idx="24">
                  <c:v>1379.0</c:v>
                </c:pt>
                <c:pt idx="25">
                  <c:v>1380.0</c:v>
                </c:pt>
                <c:pt idx="26">
                  <c:v>1381.0</c:v>
                </c:pt>
                <c:pt idx="27">
                  <c:v>1382.0</c:v>
                </c:pt>
                <c:pt idx="28">
                  <c:v>1383.0</c:v>
                </c:pt>
                <c:pt idx="29">
                  <c:v>1384.0</c:v>
                </c:pt>
                <c:pt idx="30">
                  <c:v>1385.0</c:v>
                </c:pt>
                <c:pt idx="31">
                  <c:v>1386.0</c:v>
                </c:pt>
                <c:pt idx="32">
                  <c:v>1387.0</c:v>
                </c:pt>
                <c:pt idx="33">
                  <c:v>1388.0</c:v>
                </c:pt>
                <c:pt idx="34">
                  <c:v>1389.0</c:v>
                </c:pt>
                <c:pt idx="35">
                  <c:v>1390.0</c:v>
                </c:pt>
                <c:pt idx="36">
                  <c:v>1391.0</c:v>
                </c:pt>
                <c:pt idx="37">
                  <c:v>1392.0</c:v>
                </c:pt>
                <c:pt idx="38">
                  <c:v>1393.0</c:v>
                </c:pt>
                <c:pt idx="39">
                  <c:v>1394.0</c:v>
                </c:pt>
              </c:numCache>
            </c:numRef>
          </c:cat>
          <c:val>
            <c:numRef>
              <c:f>Sheet1!$B$7:$AO$7</c:f>
              <c:numCache>
                <c:formatCode>General</c:formatCode>
                <c:ptCount val="40"/>
                <c:pt idx="0">
                  <c:v>1.399977E6</c:v>
                </c:pt>
                <c:pt idx="1">
                  <c:v>1.406204E6</c:v>
                </c:pt>
                <c:pt idx="2">
                  <c:v>1.373738E6</c:v>
                </c:pt>
                <c:pt idx="3">
                  <c:v>1.688942E6</c:v>
                </c:pt>
                <c:pt idx="4">
                  <c:v>2.451765E6</c:v>
                </c:pt>
                <c:pt idx="5">
                  <c:v>2.419951E6</c:v>
                </c:pt>
                <c:pt idx="6">
                  <c:v>2.097957E6</c:v>
                </c:pt>
                <c:pt idx="7">
                  <c:v>2.20356E6</c:v>
                </c:pt>
                <c:pt idx="8">
                  <c:v>2.068279E6</c:v>
                </c:pt>
                <c:pt idx="9">
                  <c:v>2.031969E6</c:v>
                </c:pt>
                <c:pt idx="10">
                  <c:v>2.256971E6</c:v>
                </c:pt>
                <c:pt idx="11">
                  <c:v>1.832722E6</c:v>
                </c:pt>
                <c:pt idx="12">
                  <c:v>1.942936E6</c:v>
                </c:pt>
                <c:pt idx="13">
                  <c:v>1.789817E6</c:v>
                </c:pt>
                <c:pt idx="14">
                  <c:v>1.726488E6</c:v>
                </c:pt>
                <c:pt idx="15">
                  <c:v>1.592898E6</c:v>
                </c:pt>
                <c:pt idx="16">
                  <c:v>1.433243E6</c:v>
                </c:pt>
                <c:pt idx="17">
                  <c:v>1.388017E6</c:v>
                </c:pt>
                <c:pt idx="18">
                  <c:v>1.426784E6</c:v>
                </c:pt>
                <c:pt idx="19">
                  <c:v>1.205372E6</c:v>
                </c:pt>
                <c:pt idx="20">
                  <c:v>1.187903E6</c:v>
                </c:pt>
                <c:pt idx="21">
                  <c:v>1.17926E6</c:v>
                </c:pt>
                <c:pt idx="22">
                  <c:v>1.186659E6</c:v>
                </c:pt>
                <c:pt idx="23">
                  <c:v>1.174279E6</c:v>
                </c:pt>
                <c:pt idx="24">
                  <c:v>1.095165E6</c:v>
                </c:pt>
                <c:pt idx="25">
                  <c:v>1.112193E6</c:v>
                </c:pt>
                <c:pt idx="26">
                  <c:v>1.122104E6</c:v>
                </c:pt>
                <c:pt idx="27">
                  <c:v>1.171573E6</c:v>
                </c:pt>
                <c:pt idx="28">
                  <c:v>1.154368E6</c:v>
                </c:pt>
                <c:pt idx="29">
                  <c:v>1.239408E6</c:v>
                </c:pt>
                <c:pt idx="30">
                  <c:v>1.253912E6</c:v>
                </c:pt>
                <c:pt idx="31">
                  <c:v>1.286716E6</c:v>
                </c:pt>
                <c:pt idx="32">
                  <c:v>1.300166E6</c:v>
                </c:pt>
                <c:pt idx="33">
                  <c:v>1.348546E6</c:v>
                </c:pt>
                <c:pt idx="34">
                  <c:v>1.363542E6</c:v>
                </c:pt>
                <c:pt idx="35">
                  <c:v>1.382229E6</c:v>
                </c:pt>
                <c:pt idx="36">
                  <c:v>1.421689E6</c:v>
                </c:pt>
                <c:pt idx="37">
                  <c:v>1.471834E6</c:v>
                </c:pt>
                <c:pt idx="38">
                  <c:v>1.534361E6</c:v>
                </c:pt>
                <c:pt idx="39">
                  <c:v>1.570219E6</c:v>
                </c:pt>
              </c:numCache>
            </c:numRef>
          </c:val>
        </c:ser>
        <c:dLbls>
          <c:showLegendKey val="0"/>
          <c:showVal val="1"/>
          <c:showCatName val="0"/>
          <c:showSerName val="0"/>
          <c:showPercent val="0"/>
          <c:showBubbleSize val="0"/>
        </c:dLbls>
        <c:gapWidth val="150"/>
        <c:axId val="-508760592"/>
        <c:axId val="-508756560"/>
      </c:barChart>
      <c:catAx>
        <c:axId val="-508760592"/>
        <c:scaling>
          <c:orientation val="minMax"/>
        </c:scaling>
        <c:delete val="0"/>
        <c:axPos val="b"/>
        <c:title>
          <c:tx>
            <c:rich>
              <a:bodyPr/>
              <a:lstStyle/>
              <a:p>
                <a:pPr>
                  <a:defRPr lang="en-US" sz="1400" b="1" i="0" u="none" strike="noStrike" baseline="0">
                    <a:solidFill>
                      <a:srgbClr val="000000"/>
                    </a:solidFill>
                    <a:latin typeface="Arial"/>
                    <a:ea typeface="Arial"/>
                    <a:cs typeface="B Nazanin" pitchFamily="2" charset="-78"/>
                  </a:defRPr>
                </a:pPr>
                <a:r>
                  <a:rPr lang="fa-IR">
                    <a:cs typeface="B Nazanin" pitchFamily="2" charset="-78"/>
                  </a:rPr>
                  <a:t>سال</a:t>
                </a:r>
              </a:p>
            </c:rich>
          </c:tx>
          <c:layout>
            <c:manualLayout>
              <c:xMode val="edge"/>
              <c:yMode val="edge"/>
              <c:x val="0.53496115427303"/>
              <c:y val="0.929853181076672"/>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5400000" vert="horz"/>
          <a:lstStyle/>
          <a:p>
            <a:pPr>
              <a:defRPr lang="en-US" sz="1000" b="1" i="0" u="none" strike="noStrike" baseline="0">
                <a:solidFill>
                  <a:srgbClr val="000000"/>
                </a:solidFill>
                <a:latin typeface="Arial"/>
                <a:ea typeface="Arial"/>
                <a:cs typeface="Arial"/>
              </a:defRPr>
            </a:pPr>
            <a:endParaRPr lang="en-US"/>
          </a:p>
        </c:txPr>
        <c:crossAx val="-508756560"/>
        <c:crosses val="autoZero"/>
        <c:auto val="1"/>
        <c:lblAlgn val="ctr"/>
        <c:lblOffset val="100"/>
        <c:tickLblSkip val="1"/>
        <c:tickMarkSkip val="1"/>
        <c:noMultiLvlLbl val="0"/>
      </c:catAx>
      <c:valAx>
        <c:axId val="-508756560"/>
        <c:scaling>
          <c:orientation val="minMax"/>
        </c:scaling>
        <c:delete val="0"/>
        <c:axPos val="l"/>
        <c:majorGridlines>
          <c:spPr>
            <a:ln w="3175">
              <a:solidFill>
                <a:srgbClr val="000000"/>
              </a:solidFill>
              <a:prstDash val="solid"/>
            </a:ln>
          </c:spPr>
        </c:majorGridlines>
        <c:title>
          <c:tx>
            <c:rich>
              <a:bodyPr/>
              <a:lstStyle/>
              <a:p>
                <a:pPr>
                  <a:defRPr lang="en-US" sz="1400" b="1" i="0" u="none" strike="noStrike" baseline="0">
                    <a:solidFill>
                      <a:srgbClr val="000000"/>
                    </a:solidFill>
                    <a:latin typeface="Arial"/>
                    <a:ea typeface="Arial"/>
                    <a:cs typeface="B Nazanin" pitchFamily="2" charset="-78"/>
                  </a:defRPr>
                </a:pPr>
                <a:r>
                  <a:rPr lang="fa-IR">
                    <a:cs typeface="B Nazanin" pitchFamily="2" charset="-78"/>
                  </a:rPr>
                  <a:t>نفر</a:t>
                </a:r>
              </a:p>
            </c:rich>
          </c:tx>
          <c:layout>
            <c:manualLayout>
              <c:xMode val="edge"/>
              <c:yMode val="edge"/>
              <c:x val="0.0122086570477247"/>
              <c:y val="0.487765089722678"/>
            </c:manualLayout>
          </c:layout>
          <c:overlay val="0"/>
          <c:spPr>
            <a:noFill/>
            <a:ln w="25400">
              <a:noFill/>
            </a:ln>
          </c:spPr>
        </c:title>
        <c:numFmt formatCode="General" sourceLinked="1"/>
        <c:majorTickMark val="out"/>
        <c:minorTickMark val="none"/>
        <c:tickLblPos val="nextTo"/>
        <c:spPr>
          <a:ln w="3175">
            <a:solidFill>
              <a:srgbClr val="000000"/>
            </a:solidFill>
            <a:prstDash val="solid"/>
          </a:ln>
        </c:spPr>
        <c:txPr>
          <a:bodyPr rot="-5400000" vert="horz"/>
          <a:lstStyle/>
          <a:p>
            <a:pPr>
              <a:defRPr lang="en-US" sz="1000" b="1" i="0" u="none" strike="noStrike" baseline="0">
                <a:solidFill>
                  <a:srgbClr val="000000"/>
                </a:solidFill>
                <a:latin typeface="Arial"/>
                <a:ea typeface="Arial"/>
                <a:cs typeface="Arial"/>
              </a:defRPr>
            </a:pPr>
            <a:endParaRPr lang="en-US"/>
          </a:p>
        </c:txPr>
        <c:crossAx val="-508760592"/>
        <c:crosses val="autoZero"/>
        <c:crossBetween val="between"/>
      </c:valAx>
      <c:spPr>
        <a:solidFill>
          <a:srgbClr val="C0C0C0"/>
        </a:solidFill>
        <a:ln w="12700">
          <a:solidFill>
            <a:srgbClr val="808080"/>
          </a:solidFill>
          <a:prstDash val="solid"/>
        </a:ln>
      </c:spPr>
    </c:plotArea>
    <c:plotVisOnly val="1"/>
    <c:dispBlanksAs val="gap"/>
    <c:showDLblsOverMax val="0"/>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B Nazanin" panose="00000400000000000000" pitchFamily="2" charset="-78"/>
              </a:defRPr>
            </a:pPr>
            <a:r>
              <a:rPr lang="fa-IR" sz="1800" b="1" i="0" baseline="0">
                <a:effectLst/>
                <a:cs typeface="B Nazanin" panose="00000400000000000000" pitchFamily="2" charset="-78"/>
              </a:rPr>
              <a:t>نرخ باروری کلی در شهر های استان ایلام براساس سرشماری سال 1390</a:t>
            </a:r>
            <a:endParaRPr lang="en-US">
              <a:cs typeface="B Nazanin" panose="00000400000000000000" pitchFamily="2" charset="-78"/>
            </a:endParaRPr>
          </a:p>
        </c:rich>
      </c:tx>
      <c:layout/>
      <c:overlay val="0"/>
      <c:spPr>
        <a:noFill/>
        <a:ln>
          <a:noFill/>
        </a:ln>
        <a:effectLst/>
      </c:spPr>
      <c:txPr>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B Nazanin" panose="00000400000000000000" pitchFamily="2" charset="-78"/>
            </a:defRPr>
          </a:pPr>
          <a:endParaRPr lang="en-US"/>
        </a:p>
      </c:txPr>
    </c:title>
    <c:autoTitleDeleted val="0"/>
    <c:plotArea>
      <c:layout>
        <c:manualLayout>
          <c:layoutTarget val="inner"/>
          <c:xMode val="edge"/>
          <c:yMode val="edge"/>
          <c:x val="0.160828486990307"/>
          <c:y val="0.0983816293719599"/>
          <c:w val="0.696389360778721"/>
          <c:h val="0.847940746047374"/>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B Nazanin" panose="00000400000000000000" pitchFamily="2" charset="-78"/>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'[Chart in Microsoft PowerPoint]Sheet1'!$A$51:$I$51</c:f>
              <c:strCache>
                <c:ptCount val="9"/>
                <c:pt idx="0">
                  <c:v>دهلران</c:v>
                </c:pt>
                <c:pt idx="1">
                  <c:v>شیروان چرداول</c:v>
                </c:pt>
                <c:pt idx="2">
                  <c:v>مهران</c:v>
                </c:pt>
                <c:pt idx="3">
                  <c:v>استان</c:v>
                </c:pt>
                <c:pt idx="4">
                  <c:v>دره شهر</c:v>
                </c:pt>
                <c:pt idx="5">
                  <c:v>ایوان</c:v>
                </c:pt>
                <c:pt idx="6">
                  <c:v>ایلام</c:v>
                </c:pt>
                <c:pt idx="7">
                  <c:v>ملکشاهی</c:v>
                </c:pt>
                <c:pt idx="8">
                  <c:v>آبدانان</c:v>
                </c:pt>
              </c:strCache>
            </c:strRef>
          </c:cat>
          <c:val>
            <c:numRef>
              <c:f>'[Chart in Microsoft PowerPoint]Sheet1'!$A$50:$I$50</c:f>
              <c:numCache>
                <c:formatCode>General</c:formatCode>
                <c:ptCount val="9"/>
                <c:pt idx="0">
                  <c:v>2.04</c:v>
                </c:pt>
                <c:pt idx="1">
                  <c:v>1.92</c:v>
                </c:pt>
                <c:pt idx="2">
                  <c:v>1.91</c:v>
                </c:pt>
                <c:pt idx="3">
                  <c:v>1.74</c:v>
                </c:pt>
                <c:pt idx="4">
                  <c:v>1.7</c:v>
                </c:pt>
                <c:pt idx="5">
                  <c:v>1.68</c:v>
                </c:pt>
                <c:pt idx="6">
                  <c:v>1.65</c:v>
                </c:pt>
                <c:pt idx="7">
                  <c:v>1.59</c:v>
                </c:pt>
                <c:pt idx="8">
                  <c:v>1.58</c:v>
                </c:pt>
              </c:numCache>
            </c:numRef>
          </c:val>
        </c:ser>
        <c:dLbls>
          <c:showLegendKey val="0"/>
          <c:showVal val="0"/>
          <c:showCatName val="0"/>
          <c:showSerName val="0"/>
          <c:showPercent val="0"/>
          <c:showBubbleSize val="0"/>
        </c:dLbls>
        <c:gapWidth val="219"/>
        <c:overlap val="-27"/>
        <c:axId val="-510271072"/>
        <c:axId val="-510268320"/>
      </c:barChart>
      <c:catAx>
        <c:axId val="-510271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10268320"/>
        <c:crosses val="autoZero"/>
        <c:auto val="1"/>
        <c:lblAlgn val="ctr"/>
        <c:lblOffset val="100"/>
        <c:noMultiLvlLbl val="0"/>
      </c:catAx>
      <c:valAx>
        <c:axId val="-5102683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10271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B Nazanin" panose="00000400000000000000" pitchFamily="2" charset="-78"/>
              </a:defRPr>
            </a:pPr>
            <a:r>
              <a:rPr lang="fa-IR" sz="1400" b="1" i="0" u="none" strike="noStrike" baseline="0">
                <a:effectLst/>
                <a:cs typeface="B Nazanin" panose="00000400000000000000" pitchFamily="2" charset="-78"/>
              </a:rPr>
              <a:t>نرخ باروری کلی در شهر های استان کردستان براساس سرشماری سال 1390</a:t>
            </a:r>
            <a:endParaRPr lang="en-US">
              <a:cs typeface="B Nazanin" panose="00000400000000000000" pitchFamily="2" charset="-78"/>
            </a:endParaRPr>
          </a:p>
        </c:rich>
      </c:tx>
      <c:layout/>
      <c:overlay val="0"/>
      <c:spPr>
        <a:noFill/>
        <a:ln>
          <a:noFill/>
        </a:ln>
        <a:effectLst/>
      </c:spPr>
      <c:txPr>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B Nazanin" panose="00000400000000000000" pitchFamily="2" charset="-78"/>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Sheet1!$A$45:$K$45</c:f>
              <c:strCache>
                <c:ptCount val="11"/>
                <c:pt idx="0">
                  <c:v>بانه</c:v>
                </c:pt>
                <c:pt idx="1">
                  <c:v>دیواندره</c:v>
                </c:pt>
                <c:pt idx="2">
                  <c:v>مریوان</c:v>
                </c:pt>
                <c:pt idx="3">
                  <c:v>کامیاران</c:v>
                </c:pt>
                <c:pt idx="4">
                  <c:v>سقز</c:v>
                </c:pt>
                <c:pt idx="5">
                  <c:v>استان</c:v>
                </c:pt>
                <c:pt idx="6">
                  <c:v>سروآباد</c:v>
                </c:pt>
                <c:pt idx="7">
                  <c:v>دهگلان</c:v>
                </c:pt>
                <c:pt idx="8">
                  <c:v>قروه</c:v>
                </c:pt>
                <c:pt idx="9">
                  <c:v>سنندج</c:v>
                </c:pt>
                <c:pt idx="10">
                  <c:v>بیجار</c:v>
                </c:pt>
              </c:strCache>
            </c:strRef>
          </c:cat>
          <c:val>
            <c:numRef>
              <c:f>Sheet1!$A$44:$K$44</c:f>
              <c:numCache>
                <c:formatCode>General</c:formatCode>
                <c:ptCount val="11"/>
                <c:pt idx="0">
                  <c:v>2.42</c:v>
                </c:pt>
                <c:pt idx="1">
                  <c:v>2.29</c:v>
                </c:pt>
                <c:pt idx="2">
                  <c:v>2.03</c:v>
                </c:pt>
                <c:pt idx="3">
                  <c:v>1.98</c:v>
                </c:pt>
                <c:pt idx="4">
                  <c:v>1.94</c:v>
                </c:pt>
                <c:pt idx="5">
                  <c:v>1.89</c:v>
                </c:pt>
                <c:pt idx="6">
                  <c:v>1.89</c:v>
                </c:pt>
                <c:pt idx="7">
                  <c:v>1.87</c:v>
                </c:pt>
                <c:pt idx="8">
                  <c:v>1.84</c:v>
                </c:pt>
                <c:pt idx="9">
                  <c:v>1.69</c:v>
                </c:pt>
                <c:pt idx="10">
                  <c:v>1.41</c:v>
                </c:pt>
              </c:numCache>
            </c:numRef>
          </c:val>
        </c:ser>
        <c:dLbls>
          <c:showLegendKey val="0"/>
          <c:showVal val="0"/>
          <c:showCatName val="0"/>
          <c:showSerName val="0"/>
          <c:showPercent val="0"/>
          <c:showBubbleSize val="0"/>
        </c:dLbls>
        <c:gapWidth val="219"/>
        <c:overlap val="-27"/>
        <c:axId val="-507207056"/>
        <c:axId val="-507204304"/>
      </c:barChart>
      <c:catAx>
        <c:axId val="-507207056"/>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07204304"/>
        <c:crosses val="autoZero"/>
        <c:auto val="1"/>
        <c:lblAlgn val="ctr"/>
        <c:lblOffset val="100"/>
        <c:noMultiLvlLbl val="0"/>
      </c:catAx>
      <c:valAx>
        <c:axId val="-507204304"/>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7207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50" baseline="0">
                <a:solidFill>
                  <a:schemeClr val="tx1"/>
                </a:solidFill>
                <a:latin typeface="B Nazanin" charset="0"/>
                <a:ea typeface="B Nazanin" charset="0"/>
                <a:cs typeface="B Nazanin" charset="0"/>
              </a:defRPr>
            </a:pPr>
            <a:r>
              <a:rPr lang="fa-IR" sz="1600">
                <a:solidFill>
                  <a:schemeClr val="tx1"/>
                </a:solidFill>
                <a:latin typeface="B Nazanin" charset="0"/>
                <a:ea typeface="B Nazanin" charset="0"/>
                <a:cs typeface="B Nazanin" charset="0"/>
              </a:rPr>
              <a:t>نرخ</a:t>
            </a:r>
            <a:r>
              <a:rPr lang="fa-IR" sz="1600" baseline="0">
                <a:solidFill>
                  <a:schemeClr val="tx1"/>
                </a:solidFill>
                <a:latin typeface="B Nazanin" charset="0"/>
                <a:ea typeface="B Nazanin" charset="0"/>
                <a:cs typeface="B Nazanin" charset="0"/>
              </a:rPr>
              <a:t> باروری کلی در شهرستان های استان خراسان رضوی براساس سرشماری ۱۳۹۰</a:t>
            </a:r>
            <a:endParaRPr lang="en-US" sz="1600">
              <a:solidFill>
                <a:schemeClr val="tx1"/>
              </a:solidFill>
              <a:latin typeface="B Nazanin" charset="0"/>
              <a:ea typeface="B Nazanin" charset="0"/>
              <a:cs typeface="B Nazanin" charset="0"/>
            </a:endParaRPr>
          </a:p>
        </c:rich>
      </c:tx>
      <c:layout/>
      <c:overlay val="0"/>
      <c:spPr>
        <a:noFill/>
        <a:ln>
          <a:noFill/>
        </a:ln>
        <a:effectLst/>
      </c:spPr>
      <c:txPr>
        <a:bodyPr rot="0" spcFirstLastPara="1" vertOverflow="ellipsis" vert="horz" wrap="square" anchor="ctr" anchorCtr="1"/>
        <a:lstStyle/>
        <a:p>
          <a:pPr>
            <a:defRPr sz="1600" b="1" i="0" u="none" strike="noStrike" kern="1200" cap="all" spc="150" baseline="0">
              <a:solidFill>
                <a:schemeClr val="tx1"/>
              </a:solidFill>
              <a:latin typeface="B Nazanin" charset="0"/>
              <a:ea typeface="B Nazanin" charset="0"/>
              <a:cs typeface="B Nazanin" charset="0"/>
            </a:defRPr>
          </a:pPr>
          <a:endParaRPr lang="en-US"/>
        </a:p>
      </c:txPr>
    </c:title>
    <c:autoTitleDeleted val="0"/>
    <c:plotArea>
      <c:layout/>
      <c:barChart>
        <c:barDir val="col"/>
        <c:grouping val="clustered"/>
        <c:varyColors val="0"/>
        <c:ser>
          <c:idx val="0"/>
          <c:order val="0"/>
          <c:spPr>
            <a:pattFill prst="narHorz">
              <a:fgClr>
                <a:schemeClr val="accent1"/>
              </a:fgClr>
              <a:bgClr>
                <a:schemeClr val="accent1">
                  <a:lumMod val="20000"/>
                  <a:lumOff val="80000"/>
                </a:schemeClr>
              </a:bgClr>
            </a:pattFill>
            <a:ln>
              <a:noFill/>
            </a:ln>
            <a:effectLst>
              <a:innerShdw blurRad="114300">
                <a:schemeClr val="accent1"/>
              </a:innerShdw>
            </a:effectLst>
          </c:spPr>
          <c:invertIfNegative val="0"/>
          <c:dPt>
            <c:idx val="1"/>
            <c:invertIfNegative val="0"/>
            <c:bubble3D val="0"/>
            <c:spPr>
              <a:solidFill>
                <a:srgbClr val="FF0000"/>
              </a:solidFill>
              <a:ln>
                <a:noFill/>
              </a:ln>
              <a:effectLst>
                <a:innerShdw blurRad="114300">
                  <a:schemeClr val="accent1"/>
                </a:innerShdw>
              </a:effectLst>
            </c:spPr>
          </c:dPt>
          <c:dLbls>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Sheet1!$A$53:$AB$53</c:f>
              <c:strCache>
                <c:ptCount val="28"/>
                <c:pt idx="0">
                  <c:v>تایباد</c:v>
                </c:pt>
                <c:pt idx="1">
                  <c:v>تربت جام</c:v>
                </c:pt>
                <c:pt idx="2">
                  <c:v>خواف</c:v>
                </c:pt>
                <c:pt idx="3">
                  <c:v>تخت جلگه</c:v>
                </c:pt>
                <c:pt idx="4">
                  <c:v>باخرز</c:v>
                </c:pt>
                <c:pt idx="5">
                  <c:v>خوشاب</c:v>
                </c:pt>
                <c:pt idx="6">
                  <c:v>فریمان</c:v>
                </c:pt>
                <c:pt idx="7">
                  <c:v>جغتای</c:v>
                </c:pt>
                <c:pt idx="8">
                  <c:v>چناران</c:v>
                </c:pt>
                <c:pt idx="9">
                  <c:v>رشتخوار</c:v>
                </c:pt>
                <c:pt idx="10">
                  <c:v>خلیل آباد</c:v>
                </c:pt>
                <c:pt idx="11">
                  <c:v>سرخس</c:v>
                </c:pt>
                <c:pt idx="12">
                  <c:v>بردسکن</c:v>
                </c:pt>
                <c:pt idx="13">
                  <c:v>کلات</c:v>
                </c:pt>
                <c:pt idx="14">
                  <c:v>کاشمر</c:v>
                </c:pt>
                <c:pt idx="15">
                  <c:v>درگز</c:v>
                </c:pt>
                <c:pt idx="16">
                  <c:v>نیشابور</c:v>
                </c:pt>
                <c:pt idx="17">
                  <c:v>بینالود</c:v>
                </c:pt>
                <c:pt idx="18">
                  <c:v>زاوه</c:v>
                </c:pt>
                <c:pt idx="19">
                  <c:v>استان</c:v>
                </c:pt>
                <c:pt idx="20">
                  <c:v>سبزوار</c:v>
                </c:pt>
                <c:pt idx="21">
                  <c:v>گناباد</c:v>
                </c:pt>
                <c:pt idx="22">
                  <c:v>محولات</c:v>
                </c:pt>
                <c:pt idx="23">
                  <c:v>جوین</c:v>
                </c:pt>
                <c:pt idx="24">
                  <c:v>تربت حیدریه</c:v>
                </c:pt>
                <c:pt idx="25">
                  <c:v>بجستان</c:v>
                </c:pt>
                <c:pt idx="26">
                  <c:v>قوچان</c:v>
                </c:pt>
                <c:pt idx="27">
                  <c:v>مشهد</c:v>
                </c:pt>
              </c:strCache>
            </c:strRef>
          </c:cat>
          <c:val>
            <c:numRef>
              <c:f>Sheet1!$A$54:$AB$54</c:f>
              <c:numCache>
                <c:formatCode>[$-3000401]0.##</c:formatCode>
                <c:ptCount val="28"/>
                <c:pt idx="0">
                  <c:v>2.96</c:v>
                </c:pt>
                <c:pt idx="1">
                  <c:v>2.68</c:v>
                </c:pt>
                <c:pt idx="2">
                  <c:v>2.68</c:v>
                </c:pt>
                <c:pt idx="3">
                  <c:v>2.65</c:v>
                </c:pt>
                <c:pt idx="4">
                  <c:v>2.52</c:v>
                </c:pt>
                <c:pt idx="5">
                  <c:v>2.48</c:v>
                </c:pt>
                <c:pt idx="6">
                  <c:v>2.44</c:v>
                </c:pt>
                <c:pt idx="7">
                  <c:v>2.43</c:v>
                </c:pt>
                <c:pt idx="8">
                  <c:v>2.41</c:v>
                </c:pt>
                <c:pt idx="9">
                  <c:v>2.31</c:v>
                </c:pt>
                <c:pt idx="10">
                  <c:v>2.23</c:v>
                </c:pt>
                <c:pt idx="11">
                  <c:v>2.23</c:v>
                </c:pt>
                <c:pt idx="12">
                  <c:v>2.21</c:v>
                </c:pt>
                <c:pt idx="13">
                  <c:v>2.13</c:v>
                </c:pt>
                <c:pt idx="14">
                  <c:v>2.12</c:v>
                </c:pt>
                <c:pt idx="15">
                  <c:v>2.06</c:v>
                </c:pt>
                <c:pt idx="16">
                  <c:v>2.06</c:v>
                </c:pt>
                <c:pt idx="17">
                  <c:v>2.03</c:v>
                </c:pt>
                <c:pt idx="18">
                  <c:v>2.01</c:v>
                </c:pt>
                <c:pt idx="19">
                  <c:v>2.01</c:v>
                </c:pt>
                <c:pt idx="20" formatCode="[$-3000401]0">
                  <c:v>2.0</c:v>
                </c:pt>
                <c:pt idx="21" formatCode="[$-3000401]0">
                  <c:v>2.0</c:v>
                </c:pt>
                <c:pt idx="22">
                  <c:v>1.99</c:v>
                </c:pt>
                <c:pt idx="23">
                  <c:v>1.98</c:v>
                </c:pt>
                <c:pt idx="24">
                  <c:v>1.89</c:v>
                </c:pt>
                <c:pt idx="25">
                  <c:v>1.88</c:v>
                </c:pt>
                <c:pt idx="26">
                  <c:v>1.87</c:v>
                </c:pt>
                <c:pt idx="27">
                  <c:v>1.86</c:v>
                </c:pt>
              </c:numCache>
            </c:numRef>
          </c:val>
        </c:ser>
        <c:dLbls>
          <c:dLblPos val="outEnd"/>
          <c:showLegendKey val="0"/>
          <c:showVal val="1"/>
          <c:showCatName val="0"/>
          <c:showSerName val="0"/>
          <c:showPercent val="0"/>
          <c:showBubbleSize val="0"/>
        </c:dLbls>
        <c:gapWidth val="164"/>
        <c:overlap val="-22"/>
        <c:axId val="-509040912"/>
        <c:axId val="-509036880"/>
      </c:barChart>
      <c:catAx>
        <c:axId val="-509040912"/>
        <c:scaling>
          <c:orientation val="minMax"/>
        </c:scaling>
        <c:delete val="0"/>
        <c:axPos val="b"/>
        <c:title>
          <c:tx>
            <c:rich>
              <a:bodyPr rot="0" spcFirstLastPara="1" vertOverflow="ellipsis" vert="horz" wrap="square" anchor="ctr" anchorCtr="1"/>
              <a:lstStyle/>
              <a:p>
                <a:pPr>
                  <a:defRPr sz="900" b="1" i="0" u="none" strike="noStrike" kern="1200" baseline="0">
                    <a:solidFill>
                      <a:schemeClr val="tx1">
                        <a:lumMod val="65000"/>
                        <a:lumOff val="35000"/>
                      </a:schemeClr>
                    </a:solidFill>
                    <a:latin typeface="B Nazanin" charset="0"/>
                    <a:ea typeface="B Nazanin" charset="0"/>
                    <a:cs typeface="B Nazanin" charset="0"/>
                  </a:defRPr>
                </a:pPr>
                <a:r>
                  <a:rPr lang="fa-IR">
                    <a:latin typeface="B Nazanin" charset="0"/>
                    <a:ea typeface="B Nazanin" charset="0"/>
                    <a:cs typeface="B Nazanin" charset="0"/>
                  </a:rPr>
                  <a:t>شهرستان</a:t>
                </a:r>
                <a:endParaRPr lang="en-US">
                  <a:latin typeface="B Nazanin" charset="0"/>
                  <a:ea typeface="B Nazanin" charset="0"/>
                  <a:cs typeface="B Nazanin" charset="0"/>
                </a:endParaRPr>
              </a:p>
            </c:rich>
          </c:tx>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B Nazanin" charset="0"/>
                  <a:ea typeface="B Nazanin" charset="0"/>
                  <a:cs typeface="B Nazanin" charset="0"/>
                </a:defRPr>
              </a:pPr>
              <a:endParaRPr lang="en-US"/>
            </a:p>
          </c:txPr>
        </c:title>
        <c:numFmt formatCode="General" sourceLinked="1"/>
        <c:majorTickMark val="none"/>
        <c:minorTickMark val="none"/>
        <c:tickLblPos val="nextTo"/>
        <c:spPr>
          <a:noFill/>
          <a:ln w="19050"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9036880"/>
        <c:crosses val="autoZero"/>
        <c:auto val="1"/>
        <c:lblAlgn val="ctr"/>
        <c:lblOffset val="100"/>
        <c:noMultiLvlLbl val="0"/>
      </c:catAx>
      <c:valAx>
        <c:axId val="-509036880"/>
        <c:scaling>
          <c:orientation val="minMax"/>
        </c:scaling>
        <c:delete val="0"/>
        <c:axPos val="l"/>
        <c:title>
          <c:tx>
            <c:rich>
              <a:bodyPr rot="-5400000" spcFirstLastPara="1" vertOverflow="ellipsis" vert="horz" wrap="square" anchor="ctr" anchorCtr="1"/>
              <a:lstStyle/>
              <a:p>
                <a:pPr>
                  <a:defRPr sz="900" b="1" i="0" u="none" strike="noStrike" kern="1200" baseline="0">
                    <a:solidFill>
                      <a:schemeClr val="tx1">
                        <a:lumMod val="65000"/>
                        <a:lumOff val="35000"/>
                      </a:schemeClr>
                    </a:solidFill>
                    <a:latin typeface="B Nazanin" charset="0"/>
                    <a:ea typeface="B Nazanin" charset="0"/>
                    <a:cs typeface="B Nazanin" charset="0"/>
                  </a:defRPr>
                </a:pPr>
                <a:r>
                  <a:rPr lang="fa-IR">
                    <a:latin typeface="B Nazanin" charset="0"/>
                    <a:ea typeface="B Nazanin" charset="0"/>
                    <a:cs typeface="B Nazanin" charset="0"/>
                  </a:rPr>
                  <a:t>نرخ</a:t>
                </a:r>
                <a:r>
                  <a:rPr lang="fa-IR" baseline="0">
                    <a:latin typeface="B Nazanin" charset="0"/>
                    <a:ea typeface="B Nazanin" charset="0"/>
                    <a:cs typeface="B Nazanin" charset="0"/>
                  </a:rPr>
                  <a:t> باروری کلی</a:t>
                </a:r>
                <a:endParaRPr lang="en-US">
                  <a:latin typeface="B Nazanin" charset="0"/>
                  <a:ea typeface="B Nazanin" charset="0"/>
                  <a:cs typeface="B Nazanin" charset="0"/>
                </a:endParaRPr>
              </a:p>
            </c:rich>
          </c:tx>
          <c:layout/>
          <c:overlay val="0"/>
          <c:spPr>
            <a:noFill/>
            <a:ln>
              <a:noFill/>
            </a:ln>
            <a:effectLst/>
          </c:spPr>
          <c:txPr>
            <a:bodyPr rot="-5400000" spcFirstLastPara="1" vertOverflow="ellipsis" vert="horz" wrap="square" anchor="ctr" anchorCtr="1"/>
            <a:lstStyle/>
            <a:p>
              <a:pPr>
                <a:defRPr sz="900" b="1" i="0" u="none" strike="noStrike" kern="1200" baseline="0">
                  <a:solidFill>
                    <a:schemeClr val="tx1">
                      <a:lumMod val="65000"/>
                      <a:lumOff val="35000"/>
                    </a:schemeClr>
                  </a:solidFill>
                  <a:latin typeface="B Nazanin" charset="0"/>
                  <a:ea typeface="B Nazanin" charset="0"/>
                  <a:cs typeface="B Nazanin" charset="0"/>
                </a:defRPr>
              </a:pPr>
              <a:endParaRPr lang="en-US"/>
            </a:p>
          </c:txPr>
        </c:title>
        <c:numFmt formatCode="[$-3000401]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9040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B Nazanin" panose="00000400000000000000" pitchFamily="2" charset="-78"/>
              </a:defRPr>
            </a:pPr>
            <a:r>
              <a:rPr lang="fa-IR" sz="1400" b="1" i="0" u="none" strike="noStrike" baseline="0">
                <a:effectLst/>
                <a:cs typeface="B Nazanin" panose="00000400000000000000" pitchFamily="2" charset="-78"/>
              </a:rPr>
              <a:t>نرخ باروری کلی در شهر های استان البرز  براساس سرشماری سال 1390</a:t>
            </a:r>
            <a:endParaRPr lang="en-US">
              <a:cs typeface="B Nazanin" panose="00000400000000000000" pitchFamily="2" charset="-78"/>
            </a:endParaRPr>
          </a:p>
        </c:rich>
      </c:tx>
      <c:layout/>
      <c:overlay val="0"/>
      <c:spPr>
        <a:noFill/>
        <a:ln>
          <a:noFill/>
        </a:ln>
        <a:effectLst/>
      </c:spPr>
      <c:txPr>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B Nazanin" panose="00000400000000000000" pitchFamily="2" charset="-78"/>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Sheet1!$A$42:$E$42</c:f>
              <c:strCache>
                <c:ptCount val="5"/>
                <c:pt idx="0">
                  <c:v>نظرآباد</c:v>
                </c:pt>
                <c:pt idx="1">
                  <c:v>ساوجبلاغ</c:v>
                </c:pt>
                <c:pt idx="2">
                  <c:v>استان</c:v>
                </c:pt>
                <c:pt idx="3">
                  <c:v>کرج</c:v>
                </c:pt>
                <c:pt idx="4">
                  <c:v>طالقان</c:v>
                </c:pt>
              </c:strCache>
            </c:strRef>
          </c:cat>
          <c:val>
            <c:numRef>
              <c:f>Sheet1!$A$41:$E$41</c:f>
              <c:numCache>
                <c:formatCode>General</c:formatCode>
                <c:ptCount val="5"/>
                <c:pt idx="0">
                  <c:v>1.89</c:v>
                </c:pt>
                <c:pt idx="1">
                  <c:v>1.59</c:v>
                </c:pt>
                <c:pt idx="2">
                  <c:v>1.46</c:v>
                </c:pt>
                <c:pt idx="3">
                  <c:v>1.43</c:v>
                </c:pt>
                <c:pt idx="4">
                  <c:v>0.89</c:v>
                </c:pt>
              </c:numCache>
            </c:numRef>
          </c:val>
        </c:ser>
        <c:dLbls>
          <c:showLegendKey val="0"/>
          <c:showVal val="0"/>
          <c:showCatName val="0"/>
          <c:showSerName val="0"/>
          <c:showPercent val="0"/>
          <c:showBubbleSize val="0"/>
        </c:dLbls>
        <c:gapWidth val="219"/>
        <c:overlap val="-27"/>
        <c:axId val="-509003696"/>
        <c:axId val="-509000944"/>
      </c:barChart>
      <c:catAx>
        <c:axId val="-509003696"/>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09000944"/>
        <c:crosses val="autoZero"/>
        <c:auto val="1"/>
        <c:lblAlgn val="ctr"/>
        <c:lblOffset val="100"/>
        <c:noMultiLvlLbl val="0"/>
      </c:catAx>
      <c:valAx>
        <c:axId val="-509000944"/>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09003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r>
              <a:rPr lang="fa-IR" sz="1100" b="1" i="0" u="none" strike="noStrike" baseline="0">
                <a:effectLst/>
                <a:cs typeface="B Nazanin" panose="00000400000000000000" pitchFamily="2" charset="-78"/>
              </a:rPr>
              <a:t>نرخ باروری کلی در شهر های استان کرمان  براساس سرشماری سال 1390</a:t>
            </a:r>
            <a:endParaRPr lang="en-US" b="1">
              <a:cs typeface="B Nazanin" panose="00000400000000000000" pitchFamily="2" charset="-78"/>
            </a:endParaRPr>
          </a:p>
        </c:rich>
      </c:tx>
      <c:layout/>
      <c:overlay val="0"/>
      <c:spPr>
        <a:noFill/>
        <a:ln>
          <a:noFill/>
        </a:ln>
        <a:effectLst/>
      </c:spPr>
      <c:txPr>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dLbls>
          <c:showLegendKey val="0"/>
          <c:showVal val="0"/>
          <c:showCatName val="0"/>
          <c:showSerName val="0"/>
          <c:showPercent val="0"/>
          <c:showBubbleSize val="0"/>
        </c:dLbls>
        <c:gapWidth val="219"/>
        <c:overlap val="-27"/>
        <c:axId val="-510960912"/>
        <c:axId val="-510958160"/>
      </c:barChart>
      <c:catAx>
        <c:axId val="-510960912"/>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10958160"/>
        <c:crosses val="autoZero"/>
        <c:auto val="1"/>
        <c:lblAlgn val="ctr"/>
        <c:lblOffset val="100"/>
        <c:noMultiLvlLbl val="0"/>
      </c:catAx>
      <c:valAx>
        <c:axId val="-510958160"/>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0960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r>
              <a:rPr lang="fa-IR" sz="1400" b="1" i="0" u="none" strike="noStrike" baseline="0">
                <a:effectLst/>
                <a:cs typeface="B Nazanin" panose="00000400000000000000" pitchFamily="2" charset="-78"/>
              </a:rPr>
              <a:t>نرخ باروری کلی در شهر های استان مازندران  براساس سرشماری سال 1390</a:t>
            </a:r>
            <a:endParaRPr lang="en-US" b="1">
              <a:cs typeface="B Nazanin" panose="00000400000000000000" pitchFamily="2" charset="-78"/>
            </a:endParaRPr>
          </a:p>
        </c:rich>
      </c:tx>
      <c:layout/>
      <c:overlay val="0"/>
      <c:spPr>
        <a:noFill/>
        <a:ln>
          <a:noFill/>
        </a:ln>
        <a:effectLst/>
      </c:spPr>
      <c:txPr>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Sheet1!$A$39:$T$39</c:f>
              <c:strCache>
                <c:ptCount val="20"/>
                <c:pt idx="0">
                  <c:v>گلوگاه</c:v>
                </c:pt>
                <c:pt idx="1">
                  <c:v>نکا</c:v>
                </c:pt>
                <c:pt idx="2">
                  <c:v>جویبار</c:v>
                </c:pt>
                <c:pt idx="3">
                  <c:v>بابل</c:v>
                </c:pt>
                <c:pt idx="4">
                  <c:v>بهشهر</c:v>
                </c:pt>
                <c:pt idx="5">
                  <c:v>چالوس</c:v>
                </c:pt>
                <c:pt idx="6">
                  <c:v>فریدونکنار</c:v>
                </c:pt>
                <c:pt idx="7">
                  <c:v>محمودآباد</c:v>
                </c:pt>
                <c:pt idx="8">
                  <c:v>بابلسر</c:v>
                </c:pt>
                <c:pt idx="9">
                  <c:v>نور</c:v>
                </c:pt>
                <c:pt idx="10">
                  <c:v>استان</c:v>
                </c:pt>
                <c:pt idx="11">
                  <c:v>سوادکوه</c:v>
                </c:pt>
                <c:pt idx="12">
                  <c:v>آمل</c:v>
                </c:pt>
                <c:pt idx="13">
                  <c:v>قائمشهر</c:v>
                </c:pt>
                <c:pt idx="14">
                  <c:v>رامسر</c:v>
                </c:pt>
                <c:pt idx="15">
                  <c:v>ساری</c:v>
                </c:pt>
                <c:pt idx="16">
                  <c:v>عباس آباد</c:v>
                </c:pt>
                <c:pt idx="17">
                  <c:v>نوشهر</c:v>
                </c:pt>
                <c:pt idx="18">
                  <c:v>میاندورود</c:v>
                </c:pt>
                <c:pt idx="19">
                  <c:v>تنکابن</c:v>
                </c:pt>
              </c:strCache>
            </c:strRef>
          </c:cat>
          <c:val>
            <c:numRef>
              <c:f>Sheet1!$A$38:$T$38</c:f>
              <c:numCache>
                <c:formatCode>General</c:formatCode>
                <c:ptCount val="20"/>
                <c:pt idx="0">
                  <c:v>1.74</c:v>
                </c:pt>
                <c:pt idx="1">
                  <c:v>1.61</c:v>
                </c:pt>
                <c:pt idx="2">
                  <c:v>1.54</c:v>
                </c:pt>
                <c:pt idx="3">
                  <c:v>1.53</c:v>
                </c:pt>
                <c:pt idx="4">
                  <c:v>1.5</c:v>
                </c:pt>
                <c:pt idx="5">
                  <c:v>1.49</c:v>
                </c:pt>
                <c:pt idx="6">
                  <c:v>1.46</c:v>
                </c:pt>
                <c:pt idx="7">
                  <c:v>1.46</c:v>
                </c:pt>
                <c:pt idx="8">
                  <c:v>1.46</c:v>
                </c:pt>
                <c:pt idx="9">
                  <c:v>1.42</c:v>
                </c:pt>
                <c:pt idx="10">
                  <c:v>1.4</c:v>
                </c:pt>
                <c:pt idx="11">
                  <c:v>1.38</c:v>
                </c:pt>
                <c:pt idx="12">
                  <c:v>1.35</c:v>
                </c:pt>
                <c:pt idx="13">
                  <c:v>1.34</c:v>
                </c:pt>
                <c:pt idx="14">
                  <c:v>1.33</c:v>
                </c:pt>
                <c:pt idx="15">
                  <c:v>1.32</c:v>
                </c:pt>
                <c:pt idx="16">
                  <c:v>1.27</c:v>
                </c:pt>
                <c:pt idx="17">
                  <c:v>1.25</c:v>
                </c:pt>
                <c:pt idx="18">
                  <c:v>1.23</c:v>
                </c:pt>
                <c:pt idx="19">
                  <c:v>1.11</c:v>
                </c:pt>
              </c:numCache>
            </c:numRef>
          </c:val>
        </c:ser>
        <c:dLbls>
          <c:showLegendKey val="0"/>
          <c:showVal val="0"/>
          <c:showCatName val="0"/>
          <c:showSerName val="0"/>
          <c:showPercent val="0"/>
          <c:showBubbleSize val="0"/>
        </c:dLbls>
        <c:gapWidth val="219"/>
        <c:overlap val="-27"/>
        <c:axId val="-510939952"/>
        <c:axId val="-510937200"/>
      </c:barChart>
      <c:catAx>
        <c:axId val="-510939952"/>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10937200"/>
        <c:crosses val="autoZero"/>
        <c:auto val="1"/>
        <c:lblAlgn val="ctr"/>
        <c:lblOffset val="100"/>
        <c:noMultiLvlLbl val="0"/>
      </c:catAx>
      <c:valAx>
        <c:axId val="-510937200"/>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09399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r>
              <a:rPr lang="fa-IR" sz="1100" b="1" i="0" u="none" strike="noStrike" baseline="0">
                <a:effectLst/>
                <a:cs typeface="B Nazanin" panose="00000400000000000000" pitchFamily="2" charset="-78"/>
              </a:rPr>
              <a:t>نرخ باروری کلی در شهر های استان کرمان  براساس سرشماری سال 1390</a:t>
            </a:r>
            <a:endParaRPr lang="en-US" b="1">
              <a:cs typeface="B Nazanin" panose="00000400000000000000" pitchFamily="2" charset="-78"/>
            </a:endParaRPr>
          </a:p>
        </c:rich>
      </c:tx>
      <c:layout/>
      <c:overlay val="0"/>
      <c:spPr>
        <a:noFill/>
        <a:ln>
          <a:noFill/>
        </a:ln>
        <a:effectLst/>
      </c:spPr>
      <c:txPr>
        <a:bodyPr rot="0" spcFirstLastPara="1" vertOverflow="ellipsis" vert="horz" wrap="square" anchor="ctr" anchorCtr="1"/>
        <a:lstStyle/>
        <a:p>
          <a:pPr rtl="1">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Sheet1!$A$35:$X$35</c:f>
              <c:strCache>
                <c:ptCount val="24"/>
                <c:pt idx="0">
                  <c:v>رودبارجنوب</c:v>
                </c:pt>
                <c:pt idx="1">
                  <c:v>ریگان</c:v>
                </c:pt>
                <c:pt idx="2">
                  <c:v>نرماشیر</c:v>
                </c:pt>
                <c:pt idx="3">
                  <c:v>قلعه گنج</c:v>
                </c:pt>
                <c:pt idx="4">
                  <c:v>فهرج</c:v>
                </c:pt>
                <c:pt idx="5">
                  <c:v>فاریاب</c:v>
                </c:pt>
                <c:pt idx="6">
                  <c:v>کهنوج</c:v>
                </c:pt>
                <c:pt idx="7">
                  <c:v>عنبرآباد</c:v>
                </c:pt>
                <c:pt idx="8">
                  <c:v>بم</c:v>
                </c:pt>
                <c:pt idx="9">
                  <c:v>ارزوییه</c:v>
                </c:pt>
                <c:pt idx="10">
                  <c:v>زرند</c:v>
                </c:pt>
                <c:pt idx="11">
                  <c:v>راور</c:v>
                </c:pt>
                <c:pt idx="12">
                  <c:v>بردسیر</c:v>
                </c:pt>
                <c:pt idx="13">
                  <c:v>استان</c:v>
                </c:pt>
                <c:pt idx="14">
                  <c:v>جیرفت</c:v>
                </c:pt>
                <c:pt idx="15">
                  <c:v>منوجان</c:v>
                </c:pt>
                <c:pt idx="16">
                  <c:v>شهربابک</c:v>
                </c:pt>
                <c:pt idx="17">
                  <c:v>رابر</c:v>
                </c:pt>
                <c:pt idx="18">
                  <c:v>سیرجان</c:v>
                </c:pt>
                <c:pt idx="19">
                  <c:v>انار</c:v>
                </c:pt>
                <c:pt idx="20">
                  <c:v>رفسنجان</c:v>
                </c:pt>
                <c:pt idx="21">
                  <c:v>کوهبنان</c:v>
                </c:pt>
                <c:pt idx="22">
                  <c:v>کرمان</c:v>
                </c:pt>
                <c:pt idx="23">
                  <c:v>بافت</c:v>
                </c:pt>
              </c:strCache>
            </c:strRef>
          </c:cat>
          <c:val>
            <c:numRef>
              <c:f>Sheet1!$A$36:$X$36</c:f>
              <c:numCache>
                <c:formatCode>General</c:formatCode>
                <c:ptCount val="24"/>
                <c:pt idx="0">
                  <c:v>2.71</c:v>
                </c:pt>
                <c:pt idx="1">
                  <c:v>2.66</c:v>
                </c:pt>
                <c:pt idx="2">
                  <c:v>2.58</c:v>
                </c:pt>
                <c:pt idx="3">
                  <c:v>2.57</c:v>
                </c:pt>
                <c:pt idx="4">
                  <c:v>2.47</c:v>
                </c:pt>
                <c:pt idx="5">
                  <c:v>2.46</c:v>
                </c:pt>
                <c:pt idx="6">
                  <c:v>2.38</c:v>
                </c:pt>
                <c:pt idx="7">
                  <c:v>2.36</c:v>
                </c:pt>
                <c:pt idx="8">
                  <c:v>2.319999999999998</c:v>
                </c:pt>
                <c:pt idx="9">
                  <c:v>2.28</c:v>
                </c:pt>
                <c:pt idx="10">
                  <c:v>2.26</c:v>
                </c:pt>
                <c:pt idx="11">
                  <c:v>2.21</c:v>
                </c:pt>
                <c:pt idx="12">
                  <c:v>2.11</c:v>
                </c:pt>
                <c:pt idx="13">
                  <c:v>2.1</c:v>
                </c:pt>
                <c:pt idx="14">
                  <c:v>2.09</c:v>
                </c:pt>
                <c:pt idx="15">
                  <c:v>2.09</c:v>
                </c:pt>
                <c:pt idx="16">
                  <c:v>2.09</c:v>
                </c:pt>
                <c:pt idx="17" formatCode="0.00">
                  <c:v>2.05</c:v>
                </c:pt>
                <c:pt idx="18">
                  <c:v>2.03</c:v>
                </c:pt>
                <c:pt idx="19">
                  <c:v>2.01</c:v>
                </c:pt>
                <c:pt idx="20">
                  <c:v>1.91</c:v>
                </c:pt>
                <c:pt idx="21">
                  <c:v>1.9</c:v>
                </c:pt>
                <c:pt idx="22">
                  <c:v>1.85</c:v>
                </c:pt>
                <c:pt idx="23">
                  <c:v>1.54</c:v>
                </c:pt>
              </c:numCache>
            </c:numRef>
          </c:val>
        </c:ser>
        <c:dLbls>
          <c:showLegendKey val="0"/>
          <c:showVal val="0"/>
          <c:showCatName val="0"/>
          <c:showSerName val="0"/>
          <c:showPercent val="0"/>
          <c:showBubbleSize val="0"/>
        </c:dLbls>
        <c:gapWidth val="219"/>
        <c:overlap val="-27"/>
        <c:axId val="-510911280"/>
        <c:axId val="-510908528"/>
      </c:barChart>
      <c:catAx>
        <c:axId val="-510911280"/>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10908528"/>
        <c:crosses val="autoZero"/>
        <c:auto val="1"/>
        <c:lblAlgn val="ctr"/>
        <c:lblOffset val="100"/>
        <c:noMultiLvlLbl val="0"/>
      </c:catAx>
      <c:valAx>
        <c:axId val="-510908528"/>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109112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3">
  <cs:axisTitle>
    <cs:lnRef idx="0"/>
    <cs:fillRef idx="0"/>
    <cs:effectRef idx="0"/>
    <cs:fontRef idx="minor">
      <a:schemeClr val="tx1">
        <a:lumMod val="65000"/>
        <a:lumOff val="35000"/>
      </a:schemeClr>
    </cs:fontRef>
    <cs:defRPr sz="900" b="1" kern="1200"/>
  </cs:axisTitle>
  <cs:categoryAxis>
    <cs:lnRef idx="0"/>
    <cs:fillRef idx="0"/>
    <cs:effectRef idx="0"/>
    <cs:fontRef idx="minor">
      <a:schemeClr val="tx1">
        <a:lumMod val="65000"/>
        <a:lumOff val="35000"/>
      </a:schemeClr>
    </cs:fontRef>
    <cs:spPr>
      <a:ln w="19050"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styleClr val="auto"/>
    </cs:effectRef>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
  <cs:dataPoint3D>
    <cs:lnRef idx="0"/>
    <cs:fillRef idx="0">
      <cs:styleClr val="auto"/>
    </cs:fillRef>
    <cs:effectRef idx="0"/>
    <cs:fontRef idx="minor">
      <a:schemeClr val="dk1"/>
    </cs:fontRef>
    <cs:spPr>
      <a:pattFill prst="narHorz">
        <a:fgClr>
          <a:schemeClr val="phClr"/>
        </a:fgClr>
        <a:bgClr>
          <a:schemeClr val="phClr">
            <a:lumMod val="20000"/>
            <a:lumOff val="80000"/>
          </a:schemeClr>
        </a:bgClr>
      </a:pattFill>
      <a:effectLst>
        <a:innerShdw blurRad="114300">
          <a:schemeClr val="phClr"/>
        </a:innerShdw>
      </a:effectLst>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a:solidFill>
          <a:schemeClr val="tx1">
            <a:lumMod val="15000"/>
            <a:lumOff val="85000"/>
          </a:schemeClr>
        </a:solidFill>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9AC9634-6240-4370-B6EF-6A2AD82A8CB0}" type="datetimeFigureOut">
              <a:rPr lang="fa-IR" smtClean="0"/>
              <a:t>1438/5/1 </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B5EC4460-08C0-4C54-8692-6239C0C0683D}" type="slidenum">
              <a:rPr lang="fa-IR" smtClean="0"/>
              <a:t>‹#›</a:t>
            </a:fld>
            <a:endParaRPr lang="fa-IR"/>
          </a:p>
        </p:txBody>
      </p:sp>
    </p:spTree>
    <p:extLst>
      <p:ext uri="{BB962C8B-B14F-4D97-AF65-F5344CB8AC3E}">
        <p14:creationId xmlns:p14="http://schemas.microsoft.com/office/powerpoint/2010/main" val="420994316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فاصله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با توجه به تغییر برنامه های آقای دکتر عینی </a:t>
            </a:r>
            <a:r>
              <a:rPr lang="fa-IR" baseline="0" dirty="0" err="1" smtClean="0"/>
              <a:t>زیناب</a:t>
            </a:r>
            <a:r>
              <a:rPr lang="fa-IR" baseline="0" dirty="0" smtClean="0"/>
              <a:t> و عدم حضور ایشان از نشست ساوه، یکی از </a:t>
            </a:r>
            <a:r>
              <a:rPr lang="fa-IR" baseline="0" dirty="0" err="1" smtClean="0"/>
              <a:t>اسلایدهایی</a:t>
            </a:r>
            <a:r>
              <a:rPr lang="fa-IR" baseline="0" dirty="0" smtClean="0"/>
              <a:t> که حاصل کار ایشان براساس نتایج بررسی های </a:t>
            </a:r>
            <a:r>
              <a:rPr lang="en-US" baseline="0" dirty="0" smtClean="0"/>
              <a:t>DHS</a:t>
            </a:r>
            <a:r>
              <a:rPr lang="fa-IR" baseline="0" dirty="0" smtClean="0"/>
              <a:t> سال 1389 و </a:t>
            </a:r>
            <a:r>
              <a:rPr lang="fa-IR" baseline="0" dirty="0" err="1" smtClean="0"/>
              <a:t>سرشماری</a:t>
            </a:r>
            <a:r>
              <a:rPr lang="fa-IR" baseline="0" dirty="0" smtClean="0"/>
              <a:t> 1390 بود و در آن تفاوت های رفتار </a:t>
            </a:r>
            <a:r>
              <a:rPr lang="fa-IR" baseline="0" dirty="0" err="1" smtClean="0"/>
              <a:t>فرزندآوری</a:t>
            </a:r>
            <a:r>
              <a:rPr lang="fa-IR" baseline="0" dirty="0" smtClean="0"/>
              <a:t> براساس تحصیلات و طبقه اجتماعی اقتصادی افراد بود از همایش کرمان به مجموعه اسلاید ها اضافه شد.</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هجده آبان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2</a:t>
            </a:fld>
            <a:endParaRPr lang="fa-IR"/>
          </a:p>
        </p:txBody>
      </p:sp>
    </p:spTree>
    <p:extLst>
      <p:ext uri="{BB962C8B-B14F-4D97-AF65-F5344CB8AC3E}">
        <p14:creationId xmlns:p14="http://schemas.microsoft.com/office/powerpoint/2010/main" val="2986952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با توجه به تغییر برنامه های آقای دکتر عینی </a:t>
            </a:r>
            <a:r>
              <a:rPr lang="fa-IR" baseline="0" dirty="0" err="1" smtClean="0"/>
              <a:t>زیناب</a:t>
            </a:r>
            <a:r>
              <a:rPr lang="fa-IR" baseline="0" dirty="0" smtClean="0"/>
              <a:t> و عدم حضور ایشان از نشست ساوه، یکی از </a:t>
            </a:r>
            <a:r>
              <a:rPr lang="fa-IR" baseline="0" dirty="0" err="1" smtClean="0"/>
              <a:t>اسلایدهایی</a:t>
            </a:r>
            <a:r>
              <a:rPr lang="fa-IR" baseline="0" dirty="0" smtClean="0"/>
              <a:t> که حاصل کار ایشان براساس نتایج بررسی های </a:t>
            </a:r>
            <a:r>
              <a:rPr lang="en-US" baseline="0" dirty="0" smtClean="0"/>
              <a:t>DHS</a:t>
            </a:r>
            <a:r>
              <a:rPr lang="fa-IR" baseline="0" dirty="0" smtClean="0"/>
              <a:t> سال 1389 و </a:t>
            </a:r>
            <a:r>
              <a:rPr lang="fa-IR" baseline="0" dirty="0" err="1" smtClean="0"/>
              <a:t>سرشماری</a:t>
            </a:r>
            <a:r>
              <a:rPr lang="fa-IR" baseline="0" dirty="0" smtClean="0"/>
              <a:t> 1390 بود و در آن تفاوت های رفتار </a:t>
            </a:r>
            <a:r>
              <a:rPr lang="fa-IR" baseline="0" dirty="0" err="1" smtClean="0"/>
              <a:t>فرزندآوری</a:t>
            </a:r>
            <a:r>
              <a:rPr lang="fa-IR" baseline="0" dirty="0" smtClean="0"/>
              <a:t> براساس تحصیلات و طبقه اجتماعی اقتصادی افراد بود از </a:t>
            </a:r>
            <a:r>
              <a:rPr lang="fa-IR" baseline="0" smtClean="0"/>
              <a:t>همایش کرمان به </a:t>
            </a:r>
            <a:r>
              <a:rPr lang="fa-IR" baseline="0" dirty="0" smtClean="0"/>
              <a:t>مجموعه اسلاید ها اضافه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نمودار شاخص باروری کلی به تفکیک شهرستان های استان قزوین غربی اضافه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بیست و سوم شهریور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11</a:t>
            </a:fld>
            <a:endParaRPr lang="fa-IR"/>
          </a:p>
        </p:txBody>
      </p:sp>
    </p:spTree>
    <p:extLst>
      <p:ext uri="{BB962C8B-B14F-4D97-AF65-F5344CB8AC3E}">
        <p14:creationId xmlns:p14="http://schemas.microsoft.com/office/powerpoint/2010/main" val="1225063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نمودار شاخص باروری کلی به تفکیک شهرستان های استان قزوین غربی اضافه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بیست و سوم شهریور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12</a:t>
            </a:fld>
            <a:endParaRPr lang="fa-IR"/>
          </a:p>
        </p:txBody>
      </p:sp>
    </p:spTree>
    <p:extLst>
      <p:ext uri="{BB962C8B-B14F-4D97-AF65-F5344CB8AC3E}">
        <p14:creationId xmlns:p14="http://schemas.microsoft.com/office/powerpoint/2010/main" val="1422369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نمودار شاخص باروری کلی به تفکیک شهرستان های استان قزوین غربی اضافه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بیست و سوم شهریور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13</a:t>
            </a:fld>
            <a:endParaRPr lang="fa-IR"/>
          </a:p>
        </p:txBody>
      </p:sp>
    </p:spTree>
    <p:extLst>
      <p:ext uri="{BB962C8B-B14F-4D97-AF65-F5344CB8AC3E}">
        <p14:creationId xmlns:p14="http://schemas.microsoft.com/office/powerpoint/2010/main" val="1075443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نمودار شاخص باروری کلی به تفکیک شهرستان های استان قزوین غربی اضافه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بیست و سوم شهریور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14</a:t>
            </a:fld>
            <a:endParaRPr lang="fa-IR"/>
          </a:p>
        </p:txBody>
      </p:sp>
    </p:spTree>
    <p:extLst>
      <p:ext uri="{BB962C8B-B14F-4D97-AF65-F5344CB8AC3E}">
        <p14:creationId xmlns:p14="http://schemas.microsoft.com/office/powerpoint/2010/main" val="1625832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نمودار شاخص باروری کلی به تفکیک شهرستان های استان آذربایجان غربی اضافه شد.</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شانزدهم شهریور 1394 ارومیه</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15</a:t>
            </a:fld>
            <a:endParaRPr lang="fa-IR"/>
          </a:p>
        </p:txBody>
      </p:sp>
    </p:spTree>
    <p:extLst>
      <p:ext uri="{BB962C8B-B14F-4D97-AF65-F5344CB8AC3E}">
        <p14:creationId xmlns:p14="http://schemas.microsoft.com/office/powerpoint/2010/main" val="2638660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نمودار شاخص باروری کلی به تفکیک شهرستان های استان آذربایجان شرقی اضافه شد.</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دوم شهریور 1394 تبریز</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16</a:t>
            </a:fld>
            <a:endParaRPr lang="fa-IR"/>
          </a:p>
        </p:txBody>
      </p:sp>
    </p:spTree>
    <p:extLst>
      <p:ext uri="{BB962C8B-B14F-4D97-AF65-F5344CB8AC3E}">
        <p14:creationId xmlns:p14="http://schemas.microsoft.com/office/powerpoint/2010/main" val="2664451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نمودار شاخص باروری کلی به تفکیک شهرستان های استان کرمانشاه اضافه شد.</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هجدهم مرداد 1394 کرمانشاه</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17</a:t>
            </a:fld>
            <a:endParaRPr lang="fa-IR"/>
          </a:p>
        </p:txBody>
      </p:sp>
    </p:spTree>
    <p:extLst>
      <p:ext uri="{BB962C8B-B14F-4D97-AF65-F5344CB8AC3E}">
        <p14:creationId xmlns:p14="http://schemas.microsoft.com/office/powerpoint/2010/main" val="2299785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r>
              <a:rPr lang="fa-IR" baseline="0" dirty="0" smtClean="0"/>
              <a:t>نمودار شاخص باروری کلی به تفکیک شهرستان های استان اصفهان اضافه شد.</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دوازدهم مرداد 1394 اصفهان</a:t>
            </a:r>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18</a:t>
            </a:fld>
            <a:endParaRPr lang="fa-IR"/>
          </a:p>
        </p:txBody>
      </p:sp>
    </p:spTree>
    <p:extLst>
      <p:ext uri="{BB962C8B-B14F-4D97-AF65-F5344CB8AC3E}">
        <p14:creationId xmlns:p14="http://schemas.microsoft.com/office/powerpoint/2010/main" val="1241758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هفدهم خرداد 1394 گرگان</a:t>
            </a:r>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19</a:t>
            </a:fld>
            <a:endParaRPr lang="fa-IR"/>
          </a:p>
        </p:txBody>
      </p:sp>
    </p:spTree>
    <p:extLst>
      <p:ext uri="{BB962C8B-B14F-4D97-AF65-F5344CB8AC3E}">
        <p14:creationId xmlns:p14="http://schemas.microsoft.com/office/powerpoint/2010/main" val="8795147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یازدهم خرداد 1394 بیرجند</a:t>
            </a:r>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20</a:t>
            </a:fld>
            <a:endParaRPr lang="fa-IR"/>
          </a:p>
        </p:txBody>
      </p:sp>
    </p:spTree>
    <p:extLst>
      <p:ext uri="{BB962C8B-B14F-4D97-AF65-F5344CB8AC3E}">
        <p14:creationId xmlns:p14="http://schemas.microsoft.com/office/powerpoint/2010/main" val="3465558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فاصله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با توجه به تغییر برنامه های آقای دکتر عینی </a:t>
            </a:r>
            <a:r>
              <a:rPr lang="fa-IR" baseline="0" dirty="0" err="1" smtClean="0"/>
              <a:t>زیناب</a:t>
            </a:r>
            <a:r>
              <a:rPr lang="fa-IR" baseline="0" dirty="0" smtClean="0"/>
              <a:t> و عدم حضور ایشان از نشست ساوه، یکی از </a:t>
            </a:r>
            <a:r>
              <a:rPr lang="fa-IR" baseline="0" dirty="0" err="1" smtClean="0"/>
              <a:t>اسلایدهایی</a:t>
            </a:r>
            <a:r>
              <a:rPr lang="fa-IR" baseline="0" dirty="0" smtClean="0"/>
              <a:t> که حاصل کار ایشان براساس نتایج بررسی های </a:t>
            </a:r>
            <a:r>
              <a:rPr lang="en-US" baseline="0" dirty="0" smtClean="0"/>
              <a:t>DHS</a:t>
            </a:r>
            <a:r>
              <a:rPr lang="fa-IR" baseline="0" dirty="0" smtClean="0"/>
              <a:t> سال 1389 و </a:t>
            </a:r>
            <a:r>
              <a:rPr lang="fa-IR" baseline="0" dirty="0" err="1" smtClean="0"/>
              <a:t>سرشماری</a:t>
            </a:r>
            <a:r>
              <a:rPr lang="fa-IR" baseline="0" dirty="0" smtClean="0"/>
              <a:t> 1390 بود و در آن تفاوت های رفتار </a:t>
            </a:r>
            <a:r>
              <a:rPr lang="fa-IR" baseline="0" dirty="0" err="1" smtClean="0"/>
              <a:t>فرزندآوری</a:t>
            </a:r>
            <a:r>
              <a:rPr lang="fa-IR" baseline="0" dirty="0" smtClean="0"/>
              <a:t> براساس تحصیلات و طبقه اجتماعی اقتصادی افراد بود از همایش کرمان به مجموعه اسلاید ها اضافه شد.</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هجده آبان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3</a:t>
            </a:fld>
            <a:endParaRPr lang="fa-IR"/>
          </a:p>
        </p:txBody>
      </p:sp>
    </p:spTree>
    <p:extLst>
      <p:ext uri="{BB962C8B-B14F-4D97-AF65-F5344CB8AC3E}">
        <p14:creationId xmlns:p14="http://schemas.microsoft.com/office/powerpoint/2010/main" val="3004107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21</a:t>
            </a:fld>
            <a:endParaRPr lang="fa-IR"/>
          </a:p>
        </p:txBody>
      </p:sp>
    </p:spTree>
    <p:extLst>
      <p:ext uri="{BB962C8B-B14F-4D97-AF65-F5344CB8AC3E}">
        <p14:creationId xmlns:p14="http://schemas.microsoft.com/office/powerpoint/2010/main" val="39391993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22</a:t>
            </a:fld>
            <a:endParaRPr lang="fa-IR"/>
          </a:p>
        </p:txBody>
      </p:sp>
    </p:spTree>
    <p:extLst>
      <p:ext uri="{BB962C8B-B14F-4D97-AF65-F5344CB8AC3E}">
        <p14:creationId xmlns:p14="http://schemas.microsoft.com/office/powerpoint/2010/main" val="457080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23</a:t>
            </a:fld>
            <a:endParaRPr lang="fa-IR"/>
          </a:p>
        </p:txBody>
      </p:sp>
    </p:spTree>
    <p:extLst>
      <p:ext uri="{BB962C8B-B14F-4D97-AF65-F5344CB8AC3E}">
        <p14:creationId xmlns:p14="http://schemas.microsoft.com/office/powerpoint/2010/main" val="29144092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بیست و هفتم بهمن 1393 رشت</a:t>
            </a:r>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24</a:t>
            </a:fld>
            <a:endParaRPr lang="fa-IR"/>
          </a:p>
        </p:txBody>
      </p:sp>
    </p:spTree>
    <p:extLst>
      <p:ext uri="{BB962C8B-B14F-4D97-AF65-F5344CB8AC3E}">
        <p14:creationId xmlns:p14="http://schemas.microsoft.com/office/powerpoint/2010/main" val="13980157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اینکه اطلاعات نرخ باروری کلی شهرستان های کشور براساس </a:t>
            </a:r>
            <a:r>
              <a:rPr lang="fa-IR" baseline="0" dirty="0" err="1" smtClean="0"/>
              <a:t>سرشماری</a:t>
            </a:r>
            <a:r>
              <a:rPr lang="fa-IR" baseline="0" dirty="0" smtClean="0"/>
              <a:t> سال 1390 منتشر شد، سعی شد که در همایش ها اطلاعات شهرستان های مختلف هر استان </a:t>
            </a:r>
            <a:r>
              <a:rPr lang="fa-IR" baseline="0" dirty="0" err="1" smtClean="0"/>
              <a:t>اط</a:t>
            </a:r>
            <a:r>
              <a:rPr lang="fa-IR" baseline="0" dirty="0" smtClean="0"/>
              <a:t> نظر نرخ باروری کلی به آنان ارایه گردد.</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سیزدهم بهمن 1393 اراک</a:t>
            </a:r>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25</a:t>
            </a:fld>
            <a:endParaRPr lang="fa-IR"/>
          </a:p>
        </p:txBody>
      </p:sp>
    </p:spTree>
    <p:extLst>
      <p:ext uri="{BB962C8B-B14F-4D97-AF65-F5344CB8AC3E}">
        <p14:creationId xmlns:p14="http://schemas.microsoft.com/office/powerpoint/2010/main" val="13707690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اینکه اطلاعات نرخ باروری کلی شهرستان های کشور براساس </a:t>
            </a:r>
            <a:r>
              <a:rPr lang="fa-IR" baseline="0" dirty="0" err="1" smtClean="0"/>
              <a:t>سرشماری</a:t>
            </a:r>
            <a:r>
              <a:rPr lang="fa-IR" baseline="0" dirty="0" smtClean="0"/>
              <a:t> سال 1390 منتشر شد، سعی شد که در همایش ها اطلاعات شهرستان های مختلف هر استان </a:t>
            </a:r>
            <a:r>
              <a:rPr lang="fa-IR" baseline="0" dirty="0" err="1" smtClean="0"/>
              <a:t>اط</a:t>
            </a:r>
            <a:r>
              <a:rPr lang="fa-IR" baseline="0" dirty="0" smtClean="0"/>
              <a:t> نظر نرخ باروری کلی به آنان ارایه گردد.</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سیزدهم بهمن 1393 اراک</a:t>
            </a:r>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26</a:t>
            </a:fld>
            <a:endParaRPr lang="fa-IR"/>
          </a:p>
        </p:txBody>
      </p:sp>
    </p:spTree>
    <p:extLst>
      <p:ext uri="{BB962C8B-B14F-4D97-AF65-F5344CB8AC3E}">
        <p14:creationId xmlns:p14="http://schemas.microsoft.com/office/powerpoint/2010/main" val="8888064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اینکه اطلاعات نرخ باروری کلی شهرستان های کشور براساس </a:t>
            </a:r>
            <a:r>
              <a:rPr lang="fa-IR" baseline="0" dirty="0" err="1" smtClean="0"/>
              <a:t>سرشماری</a:t>
            </a:r>
            <a:r>
              <a:rPr lang="fa-IR" baseline="0" dirty="0" smtClean="0"/>
              <a:t> سال 1390 منتشر شد، سعی شد که در همایش ها اطلاعات شهرستان های مختلف هر استان </a:t>
            </a:r>
            <a:r>
              <a:rPr lang="fa-IR" baseline="0" dirty="0" err="1" smtClean="0"/>
              <a:t>اط</a:t>
            </a:r>
            <a:r>
              <a:rPr lang="fa-IR" baseline="0" dirty="0" smtClean="0"/>
              <a:t> نظر نرخ باروری کلی به آنان ارایه گردد.</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سیزدهم بهمن 1393 اراک</a:t>
            </a:r>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27</a:t>
            </a:fld>
            <a:endParaRPr lang="fa-IR"/>
          </a:p>
        </p:txBody>
      </p:sp>
    </p:spTree>
    <p:extLst>
      <p:ext uri="{BB962C8B-B14F-4D97-AF65-F5344CB8AC3E}">
        <p14:creationId xmlns:p14="http://schemas.microsoft.com/office/powerpoint/2010/main" val="23020647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نهم دی 1393 قم</a:t>
            </a:r>
          </a:p>
          <a:p>
            <a:r>
              <a:rPr lang="fa-IR" baseline="0" dirty="0" smtClean="0"/>
              <a:t>تابلوی سلامت، مرگ مادر و کودک، سواد و تغذیه در سیستان و بلوچستان کاملا متفاوت با سایر دانشگاه </a:t>
            </a:r>
            <a:r>
              <a:rPr lang="fa-IR" baseline="0" dirty="0" err="1" smtClean="0"/>
              <a:t>هایی</a:t>
            </a:r>
            <a:r>
              <a:rPr lang="fa-IR" baseline="0" dirty="0" smtClean="0"/>
              <a:t> بود که در آن حضور داشتیم. در این استان ناگزیر از آن شدم که برای همخوانی مطالب با نیازهای استان، از اطلاعات استانی استفاده خیلی بیشتری داشته باشم.</a:t>
            </a:r>
          </a:p>
          <a:p>
            <a:r>
              <a:rPr lang="fa-IR" baseline="0" dirty="0" smtClean="0"/>
              <a:t>1393/10/14</a:t>
            </a:r>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28</a:t>
            </a:fld>
            <a:endParaRPr lang="fa-IR"/>
          </a:p>
        </p:txBody>
      </p:sp>
    </p:spTree>
    <p:extLst>
      <p:ext uri="{BB962C8B-B14F-4D97-AF65-F5344CB8AC3E}">
        <p14:creationId xmlns:p14="http://schemas.microsoft.com/office/powerpoint/2010/main" val="41651063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smtClean="0"/>
              <a:t>محمد اسلامی نهم دی 1393 قم</a:t>
            </a:r>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29</a:t>
            </a:fld>
            <a:endParaRPr lang="fa-IR"/>
          </a:p>
        </p:txBody>
      </p:sp>
    </p:spTree>
    <p:extLst>
      <p:ext uri="{BB962C8B-B14F-4D97-AF65-F5344CB8AC3E}">
        <p14:creationId xmlns:p14="http://schemas.microsoft.com/office/powerpoint/2010/main" val="22616372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B5EC4460-08C0-4C54-8692-6239C0C0683D}" type="slidenum">
              <a:rPr lang="fa-IR" smtClean="0"/>
              <a:t>55</a:t>
            </a:fld>
            <a:endParaRPr lang="fa-IR"/>
          </a:p>
        </p:txBody>
      </p:sp>
    </p:spTree>
    <p:extLst>
      <p:ext uri="{BB962C8B-B14F-4D97-AF65-F5344CB8AC3E}">
        <p14:creationId xmlns:p14="http://schemas.microsoft.com/office/powerpoint/2010/main" val="3402758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فاصله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با توجه به تغییر برنامه های آقای دکتر عینی </a:t>
            </a:r>
            <a:r>
              <a:rPr lang="fa-IR" baseline="0" dirty="0" err="1" smtClean="0"/>
              <a:t>زیناب</a:t>
            </a:r>
            <a:r>
              <a:rPr lang="fa-IR" baseline="0" dirty="0" smtClean="0"/>
              <a:t> و عدم حضور ایشان از نشست ساوه، یکی از </a:t>
            </a:r>
            <a:r>
              <a:rPr lang="fa-IR" baseline="0" dirty="0" err="1" smtClean="0"/>
              <a:t>اسلایدهایی</a:t>
            </a:r>
            <a:r>
              <a:rPr lang="fa-IR" baseline="0" dirty="0" smtClean="0"/>
              <a:t> که حاصل کار ایشان براساس نتایج بررسی های </a:t>
            </a:r>
            <a:r>
              <a:rPr lang="en-US" baseline="0" dirty="0" smtClean="0"/>
              <a:t>DHS</a:t>
            </a:r>
            <a:r>
              <a:rPr lang="fa-IR" baseline="0" dirty="0" smtClean="0"/>
              <a:t> سال 1389 و </a:t>
            </a:r>
            <a:r>
              <a:rPr lang="fa-IR" baseline="0" dirty="0" err="1" smtClean="0"/>
              <a:t>سرشماری</a:t>
            </a:r>
            <a:r>
              <a:rPr lang="fa-IR" baseline="0" dirty="0" smtClean="0"/>
              <a:t> 1390 بود و در آن تفاوت های رفتار </a:t>
            </a:r>
            <a:r>
              <a:rPr lang="fa-IR" baseline="0" dirty="0" err="1" smtClean="0"/>
              <a:t>فرزندآوری</a:t>
            </a:r>
            <a:r>
              <a:rPr lang="fa-IR" baseline="0" dirty="0" smtClean="0"/>
              <a:t> براساس تحصیلات و طبقه اجتماعی اقتصادی افراد بود از همایش کرمان به مجموعه اسلاید ها اضافه شد.</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هجده آبان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4</a:t>
            </a:fld>
            <a:endParaRPr lang="fa-IR"/>
          </a:p>
        </p:txBody>
      </p:sp>
    </p:spTree>
    <p:extLst>
      <p:ext uri="{BB962C8B-B14F-4D97-AF65-F5344CB8AC3E}">
        <p14:creationId xmlns:p14="http://schemas.microsoft.com/office/powerpoint/2010/main" val="7921890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EC4460-08C0-4C54-8692-6239C0C0683D}" type="slidenum">
              <a:rPr lang="fa-IR" smtClean="0"/>
              <a:t>76</a:t>
            </a:fld>
            <a:endParaRPr lang="fa-IR"/>
          </a:p>
        </p:txBody>
      </p:sp>
    </p:spTree>
    <p:extLst>
      <p:ext uri="{BB962C8B-B14F-4D97-AF65-F5344CB8AC3E}">
        <p14:creationId xmlns:p14="http://schemas.microsoft.com/office/powerpoint/2010/main" val="12492858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t>نقش وزارت بهداشت در اين مداخله ها قابل توجه خواهد بود.</a:t>
            </a:r>
            <a:endParaRPr lang="fa-IR" dirty="0"/>
          </a:p>
        </p:txBody>
      </p:sp>
      <p:sp>
        <p:nvSpPr>
          <p:cNvPr id="4" name="Slide Number Placeholder 3"/>
          <p:cNvSpPr>
            <a:spLocks noGrp="1"/>
          </p:cNvSpPr>
          <p:nvPr>
            <p:ph type="sldNum" sz="quarter" idx="10"/>
          </p:nvPr>
        </p:nvSpPr>
        <p:spPr/>
        <p:txBody>
          <a:bodyPr/>
          <a:lstStyle/>
          <a:p>
            <a:fld id="{123E28D6-7E10-4505-8206-D840C22847F5}" type="slidenum">
              <a:rPr lang="fa-IR" smtClean="0">
                <a:solidFill>
                  <a:prstClr val="black"/>
                </a:solidFill>
              </a:rPr>
              <a:pPr/>
              <a:t>83</a:t>
            </a:fld>
            <a:endParaRPr lang="fa-IR">
              <a:solidFill>
                <a:prstClr val="black"/>
              </a:solidFill>
            </a:endParaRPr>
          </a:p>
        </p:txBody>
      </p:sp>
    </p:spTree>
    <p:extLst>
      <p:ext uri="{BB962C8B-B14F-4D97-AF65-F5344CB8AC3E}">
        <p14:creationId xmlns:p14="http://schemas.microsoft.com/office/powerpoint/2010/main" val="979178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فاصله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با توجه به تغییر برنامه های آقای دکتر عینی </a:t>
            </a:r>
            <a:r>
              <a:rPr lang="fa-IR" baseline="0" dirty="0" err="1" smtClean="0"/>
              <a:t>زیناب</a:t>
            </a:r>
            <a:r>
              <a:rPr lang="fa-IR" baseline="0" dirty="0" smtClean="0"/>
              <a:t> و عدم حضور ایشان از نشست ساوه، یکی از </a:t>
            </a:r>
            <a:r>
              <a:rPr lang="fa-IR" baseline="0" dirty="0" err="1" smtClean="0"/>
              <a:t>اسلایدهایی</a:t>
            </a:r>
            <a:r>
              <a:rPr lang="fa-IR" baseline="0" dirty="0" smtClean="0"/>
              <a:t> که حاصل کار ایشان براساس نتایج بررسی های </a:t>
            </a:r>
            <a:r>
              <a:rPr lang="en-US" baseline="0" dirty="0" smtClean="0"/>
              <a:t>DHS</a:t>
            </a:r>
            <a:r>
              <a:rPr lang="fa-IR" baseline="0" dirty="0" smtClean="0"/>
              <a:t> سال 1389 و </a:t>
            </a:r>
            <a:r>
              <a:rPr lang="fa-IR" baseline="0" dirty="0" err="1" smtClean="0"/>
              <a:t>سرشماری</a:t>
            </a:r>
            <a:r>
              <a:rPr lang="fa-IR" baseline="0" dirty="0" smtClean="0"/>
              <a:t> 1390 بود و در آن تفاوت های رفتار </a:t>
            </a:r>
            <a:r>
              <a:rPr lang="fa-IR" baseline="0" dirty="0" err="1" smtClean="0"/>
              <a:t>فرزندآوری</a:t>
            </a:r>
            <a:r>
              <a:rPr lang="fa-IR" baseline="0" dirty="0" smtClean="0"/>
              <a:t> براساس تحصیلات و طبقه اجتماعی اقتصادی افراد بود از همایش کرمان به مجموعه اسلاید ها اضافه شد.</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هجده آبان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5</a:t>
            </a:fld>
            <a:endParaRPr lang="fa-IR"/>
          </a:p>
        </p:txBody>
      </p:sp>
    </p:spTree>
    <p:extLst>
      <p:ext uri="{BB962C8B-B14F-4D97-AF65-F5344CB8AC3E}">
        <p14:creationId xmlns:p14="http://schemas.microsoft.com/office/powerpoint/2010/main" val="1029580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فاصله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با توجه به تغییر برنامه های آقای دکتر عینی </a:t>
            </a:r>
            <a:r>
              <a:rPr lang="fa-IR" baseline="0" dirty="0" err="1" smtClean="0"/>
              <a:t>زیناب</a:t>
            </a:r>
            <a:r>
              <a:rPr lang="fa-IR" baseline="0" dirty="0" smtClean="0"/>
              <a:t> و عدم حضور ایشان از نشست ساوه، یکی از </a:t>
            </a:r>
            <a:r>
              <a:rPr lang="fa-IR" baseline="0" dirty="0" err="1" smtClean="0"/>
              <a:t>اسلایدهایی</a:t>
            </a:r>
            <a:r>
              <a:rPr lang="fa-IR" baseline="0" dirty="0" smtClean="0"/>
              <a:t> که حاصل کار ایشان براساس نتایج بررسی های </a:t>
            </a:r>
            <a:r>
              <a:rPr lang="en-US" baseline="0" dirty="0" smtClean="0"/>
              <a:t>DHS</a:t>
            </a:r>
            <a:r>
              <a:rPr lang="fa-IR" baseline="0" dirty="0" smtClean="0"/>
              <a:t> سال 1389 و </a:t>
            </a:r>
            <a:r>
              <a:rPr lang="fa-IR" baseline="0" dirty="0" err="1" smtClean="0"/>
              <a:t>سرشماری</a:t>
            </a:r>
            <a:r>
              <a:rPr lang="fa-IR" baseline="0" dirty="0" smtClean="0"/>
              <a:t> 1390 بود و در آن تفاوت های رفتار </a:t>
            </a:r>
            <a:r>
              <a:rPr lang="fa-IR" baseline="0" dirty="0" err="1" smtClean="0"/>
              <a:t>فرزندآوری</a:t>
            </a:r>
            <a:r>
              <a:rPr lang="fa-IR" baseline="0" dirty="0" smtClean="0"/>
              <a:t> براساس تحصیلات و طبقه اجتماعی اقتصادی افراد بود از همایش کرمان به مجموعه اسلاید ها اضافه شد.</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هجده آبان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6</a:t>
            </a:fld>
            <a:endParaRPr lang="fa-IR"/>
          </a:p>
        </p:txBody>
      </p:sp>
    </p:spTree>
    <p:extLst>
      <p:ext uri="{BB962C8B-B14F-4D97-AF65-F5344CB8AC3E}">
        <p14:creationId xmlns:p14="http://schemas.microsoft.com/office/powerpoint/2010/main" val="1206633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فاصله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با توجه به تغییر برنامه های آقای دکتر عینی </a:t>
            </a:r>
            <a:r>
              <a:rPr lang="fa-IR" baseline="0" dirty="0" err="1" smtClean="0"/>
              <a:t>زیناب</a:t>
            </a:r>
            <a:r>
              <a:rPr lang="fa-IR" baseline="0" dirty="0" smtClean="0"/>
              <a:t> و عدم حضور ایشان از نشست ساوه، یکی از </a:t>
            </a:r>
            <a:r>
              <a:rPr lang="fa-IR" baseline="0" dirty="0" err="1" smtClean="0"/>
              <a:t>اسلایدهایی</a:t>
            </a:r>
            <a:r>
              <a:rPr lang="fa-IR" baseline="0" dirty="0" smtClean="0"/>
              <a:t> که حاصل کار ایشان براساس نتایج بررسی های </a:t>
            </a:r>
            <a:r>
              <a:rPr lang="en-US" baseline="0" dirty="0" smtClean="0"/>
              <a:t>DHS</a:t>
            </a:r>
            <a:r>
              <a:rPr lang="fa-IR" baseline="0" dirty="0" smtClean="0"/>
              <a:t> سال 1389 و </a:t>
            </a:r>
            <a:r>
              <a:rPr lang="fa-IR" baseline="0" dirty="0" err="1" smtClean="0"/>
              <a:t>سرشماری</a:t>
            </a:r>
            <a:r>
              <a:rPr lang="fa-IR" baseline="0" dirty="0" smtClean="0"/>
              <a:t> 1390 بود و در آن تفاوت های رفتار </a:t>
            </a:r>
            <a:r>
              <a:rPr lang="fa-IR" baseline="0" dirty="0" err="1" smtClean="0"/>
              <a:t>فرزندآوری</a:t>
            </a:r>
            <a:r>
              <a:rPr lang="fa-IR" baseline="0" dirty="0" smtClean="0"/>
              <a:t> براساس تحصیلات و طبقه اجتماعی اقتصادی افراد بود از همایش کرمان به مجموعه اسلاید ها اضافه شد.</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هجده آبان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7</a:t>
            </a:fld>
            <a:endParaRPr lang="fa-IR"/>
          </a:p>
        </p:txBody>
      </p:sp>
    </p:spTree>
    <p:extLst>
      <p:ext uri="{BB962C8B-B14F-4D97-AF65-F5344CB8AC3E}">
        <p14:creationId xmlns:p14="http://schemas.microsoft.com/office/powerpoint/2010/main" val="1508693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فاصله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با توجه به تغییر برنامه های آقای دکتر عینی </a:t>
            </a:r>
            <a:r>
              <a:rPr lang="fa-IR" baseline="0" dirty="0" err="1" smtClean="0"/>
              <a:t>زیناب</a:t>
            </a:r>
            <a:r>
              <a:rPr lang="fa-IR" baseline="0" dirty="0" smtClean="0"/>
              <a:t> و عدم حضور ایشان از نشست ساوه، یکی از </a:t>
            </a:r>
            <a:r>
              <a:rPr lang="fa-IR" baseline="0" dirty="0" err="1" smtClean="0"/>
              <a:t>اسلایدهایی</a:t>
            </a:r>
            <a:r>
              <a:rPr lang="fa-IR" baseline="0" dirty="0" smtClean="0"/>
              <a:t> که حاصل کار ایشان براساس نتایج بررسی های </a:t>
            </a:r>
            <a:r>
              <a:rPr lang="en-US" baseline="0" dirty="0" smtClean="0"/>
              <a:t>DHS</a:t>
            </a:r>
            <a:r>
              <a:rPr lang="fa-IR" baseline="0" dirty="0" smtClean="0"/>
              <a:t> سال 1389 و </a:t>
            </a:r>
            <a:r>
              <a:rPr lang="fa-IR" baseline="0" dirty="0" err="1" smtClean="0"/>
              <a:t>سرشماری</a:t>
            </a:r>
            <a:r>
              <a:rPr lang="fa-IR" baseline="0" dirty="0" smtClean="0"/>
              <a:t> 1390 بود و در آن تفاوت های رفتار </a:t>
            </a:r>
            <a:r>
              <a:rPr lang="fa-IR" baseline="0" dirty="0" err="1" smtClean="0"/>
              <a:t>فرزندآوری</a:t>
            </a:r>
            <a:r>
              <a:rPr lang="fa-IR" baseline="0" dirty="0" smtClean="0"/>
              <a:t> براساس تحصیلات و طبقه اجتماعی اقتصادی افراد بود از همایش کرمان به مجموعه اسلاید ها اضافه شد.</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هجده آبان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8</a:t>
            </a:fld>
            <a:endParaRPr lang="fa-IR"/>
          </a:p>
        </p:txBody>
      </p:sp>
    </p:spTree>
    <p:extLst>
      <p:ext uri="{BB962C8B-B14F-4D97-AF65-F5344CB8AC3E}">
        <p14:creationId xmlns:p14="http://schemas.microsoft.com/office/powerpoint/2010/main" val="2675758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فاصله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با توجه به تغییر برنامه های آقای دکتر عینی </a:t>
            </a:r>
            <a:r>
              <a:rPr lang="fa-IR" baseline="0" dirty="0" err="1" smtClean="0"/>
              <a:t>زیناب</a:t>
            </a:r>
            <a:r>
              <a:rPr lang="fa-IR" baseline="0" dirty="0" smtClean="0"/>
              <a:t> و عدم حضور ایشان از نشست ساوه، یکی از </a:t>
            </a:r>
            <a:r>
              <a:rPr lang="fa-IR" baseline="0" dirty="0" err="1" smtClean="0"/>
              <a:t>اسلایدهایی</a:t>
            </a:r>
            <a:r>
              <a:rPr lang="fa-IR" baseline="0" dirty="0" smtClean="0"/>
              <a:t> که حاصل کار ایشان براساس نتایج بررسی های </a:t>
            </a:r>
            <a:r>
              <a:rPr lang="en-US" baseline="0" dirty="0" smtClean="0"/>
              <a:t>DHS</a:t>
            </a:r>
            <a:r>
              <a:rPr lang="fa-IR" baseline="0" dirty="0" smtClean="0"/>
              <a:t> سال 1389 و </a:t>
            </a:r>
            <a:r>
              <a:rPr lang="fa-IR" baseline="0" dirty="0" err="1" smtClean="0"/>
              <a:t>سرشماری</a:t>
            </a:r>
            <a:r>
              <a:rPr lang="fa-IR" baseline="0" dirty="0" smtClean="0"/>
              <a:t> 1390 بود و در آن تفاوت های رفتار </a:t>
            </a:r>
            <a:r>
              <a:rPr lang="fa-IR" baseline="0" dirty="0" err="1" smtClean="0"/>
              <a:t>فرزندآوری</a:t>
            </a:r>
            <a:r>
              <a:rPr lang="fa-IR" baseline="0" dirty="0" smtClean="0"/>
              <a:t> براساس تحصیلات و طبقه اجتماعی اقتصادی افراد بود از همایش کرمان به مجموعه اسلاید ها اضافه شد.</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هجده آبان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9</a:t>
            </a:fld>
            <a:endParaRPr lang="fa-IR"/>
          </a:p>
        </p:txBody>
      </p:sp>
    </p:spTree>
    <p:extLst>
      <p:ext uri="{BB962C8B-B14F-4D97-AF65-F5344CB8AC3E}">
        <p14:creationId xmlns:p14="http://schemas.microsoft.com/office/powerpoint/2010/main" val="36130427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smtClean="0"/>
              <a:t>این متن در تاریخ 28 اردیبهشت سال 1393 برای اولین اجلاس توجیهی بحث ارتقای نرخ باروری کلی که در شیراز برگزار شد برای اولین بار تدوین شد. در شش جلسه اول مباحث برای مدیران گروه های بهداشت خانواده و همه کارشناسان گروه بهداشت خانواده همه دانشگاه های علوم پزشکی کشور برگزار شد.</a:t>
            </a:r>
          </a:p>
          <a:p>
            <a:r>
              <a:rPr lang="fa-IR" dirty="0" smtClean="0"/>
              <a:t>پس از آن قرار شد که همایش</a:t>
            </a:r>
            <a:r>
              <a:rPr lang="fa-IR" baseline="0" dirty="0" smtClean="0"/>
              <a:t> های توجیهی برای سطوح محیطی تر پرسنل بهداشت و درمان برگزار شود و نیز برای سایر دستگاه های هر استان بحث شود.</a:t>
            </a:r>
          </a:p>
          <a:p>
            <a:r>
              <a:rPr lang="fa-IR" baseline="0" dirty="0" smtClean="0"/>
              <a:t>این اتفاق از اواسط تابستان آغاز شد و اولین دانشگاه که در این راستا قدم برداشت، دانشگاه علوم پزشکی بابل بود. پس از آن نیز دانشگاه های علوم پزشکی دیگر وارد این عرصه شدند.</a:t>
            </a:r>
          </a:p>
          <a:p>
            <a:r>
              <a:rPr lang="fa-IR" baseline="0" dirty="0" smtClean="0"/>
              <a:t>با توجه به اینکه اطلاعات حاصل از بررسی سلامت و جمعیت انجام شده در سال 1389 به میزان بیشتری تکمیل شد، در استان گیلان دو جدول به اسلایدهای فوق اضافه شد که نشان می داد استفاده از روش های </a:t>
            </a:r>
            <a:r>
              <a:rPr lang="fa-IR" baseline="0" dirty="0" err="1" smtClean="0"/>
              <a:t>فصله</a:t>
            </a:r>
            <a:r>
              <a:rPr lang="fa-IR" baseline="0" dirty="0" smtClean="0"/>
              <a:t> گذاری تا چه حد با سایر شاخص ها مانند سن و نیز طبقه اقتصادی و اجتماعی و سواد در ارتباط بوده است.</a:t>
            </a:r>
          </a:p>
          <a:p>
            <a:r>
              <a:rPr lang="fa-IR" baseline="0" dirty="0" smtClean="0"/>
              <a:t>همچنین با توجه به انتشار وضعیت نرخ باروری کلی در شهرستان های مختلف کشور براساس </a:t>
            </a:r>
            <a:r>
              <a:rPr lang="fa-IR" baseline="0" dirty="0" err="1" smtClean="0"/>
              <a:t>سرشماری</a:t>
            </a:r>
            <a:r>
              <a:rPr lang="fa-IR" baseline="0" dirty="0" smtClean="0"/>
              <a:t> سال 1390، اسلاید نمودار نرخ باروری کلی شهرستان های هر استان از جلسه گیلان به مجموعه نمودارهای فوق افزوده شد.</a:t>
            </a:r>
          </a:p>
          <a:p>
            <a:r>
              <a:rPr lang="fa-IR" baseline="0" dirty="0" smtClean="0"/>
              <a:t>با توجه به اینکه گزارش بررسی تمایل به </a:t>
            </a:r>
            <a:r>
              <a:rPr lang="fa-IR" baseline="0" dirty="0" err="1" smtClean="0"/>
              <a:t>فرزندآوری</a:t>
            </a:r>
            <a:r>
              <a:rPr lang="fa-IR" baseline="0" dirty="0" smtClean="0"/>
              <a:t> در کشور که توسط پژوهشکده مرکز آمار ایران برگزار شد در بهار 1394 منتشر شد که براساس آن تمایل به </a:t>
            </a:r>
            <a:r>
              <a:rPr lang="fa-IR" baseline="0" dirty="0" err="1" smtClean="0"/>
              <a:t>فرزندخواهی</a:t>
            </a:r>
            <a:r>
              <a:rPr lang="fa-IR" baseline="0" dirty="0" smtClean="0"/>
              <a:t> در زوجین در آستانه ازدواج 2.3 و در زنان دارای فرزند 2.8 گزارش شد، اسلاید تمایلات </a:t>
            </a:r>
            <a:r>
              <a:rPr lang="fa-IR" baseline="0" dirty="0" err="1" smtClean="0"/>
              <a:t>فرزندآوری</a:t>
            </a:r>
            <a:r>
              <a:rPr lang="fa-IR" baseline="0" dirty="0" smtClean="0"/>
              <a:t> زوجین در آستانه ازدواج، از جلسه بیرجند به مجموعه </a:t>
            </a:r>
            <a:r>
              <a:rPr lang="fa-IR" baseline="0" dirty="0" err="1" smtClean="0"/>
              <a:t>اسلایدها</a:t>
            </a:r>
            <a:r>
              <a:rPr lang="fa-IR" baseline="0" dirty="0" smtClean="0"/>
              <a:t> اضافه شد.</a:t>
            </a:r>
          </a:p>
          <a:p>
            <a:r>
              <a:rPr lang="fa-IR" baseline="0" dirty="0" smtClean="0"/>
              <a:t>با توجه به تغییر برنامه های آقای دکتر عینی </a:t>
            </a:r>
            <a:r>
              <a:rPr lang="fa-IR" baseline="0" dirty="0" err="1" smtClean="0"/>
              <a:t>زیناب</a:t>
            </a:r>
            <a:r>
              <a:rPr lang="fa-IR" baseline="0" dirty="0" smtClean="0"/>
              <a:t> و عدم حضور ایشان از نشست ساوه، یکی از </a:t>
            </a:r>
            <a:r>
              <a:rPr lang="fa-IR" baseline="0" dirty="0" err="1" smtClean="0"/>
              <a:t>اسلایدهایی</a:t>
            </a:r>
            <a:r>
              <a:rPr lang="fa-IR" baseline="0" dirty="0" smtClean="0"/>
              <a:t> که حاصل کار ایشان براساس نتایج بررسی های </a:t>
            </a:r>
            <a:r>
              <a:rPr lang="en-US" baseline="0" dirty="0" smtClean="0"/>
              <a:t>DHS</a:t>
            </a:r>
            <a:r>
              <a:rPr lang="fa-IR" baseline="0" dirty="0" smtClean="0"/>
              <a:t> سال 1389 و </a:t>
            </a:r>
            <a:r>
              <a:rPr lang="fa-IR" baseline="0" dirty="0" err="1" smtClean="0"/>
              <a:t>سرشماری</a:t>
            </a:r>
            <a:r>
              <a:rPr lang="fa-IR" baseline="0" dirty="0" smtClean="0"/>
              <a:t> 1390 بود و در آن تفاوت های رفتار </a:t>
            </a:r>
            <a:r>
              <a:rPr lang="fa-IR" baseline="0" dirty="0" err="1" smtClean="0"/>
              <a:t>فرزندآوری</a:t>
            </a:r>
            <a:r>
              <a:rPr lang="fa-IR" baseline="0" dirty="0" smtClean="0"/>
              <a:t> براساس تحصیلات و طبقه اجتماعی اقتصادی افراد بود از همایش کرمان به مجموعه اسلاید ها اضافه شد.</a:t>
            </a:r>
          </a:p>
          <a:p>
            <a:r>
              <a:rPr lang="fa-IR" baseline="0" dirty="0" smtClean="0"/>
              <a:t>پروردگار را سپاس می گویم که تقریبا در هیچ کدام از این نشست ها مطالب ایراد شده به طور 100% تکرار نشده است، البته مبانی مطالب حفظ شده است ولی از هر </a:t>
            </a:r>
            <a:r>
              <a:rPr lang="fa-IR" baseline="0" dirty="0" err="1" smtClean="0"/>
              <a:t>همایشی</a:t>
            </a:r>
            <a:r>
              <a:rPr lang="fa-IR" baseline="0" dirty="0" smtClean="0"/>
              <a:t> به همایش دیگر، در حد توان خود توانستم که پویایی متن را حفظ کنم.</a:t>
            </a:r>
          </a:p>
          <a:p>
            <a:r>
              <a:rPr lang="fa-IR" baseline="0" dirty="0" smtClean="0"/>
              <a:t>با توجه به نهایی شدن آمار تولد و مرگ سال 1393 و گزارش آن توسط سازمان ثبت احوال، نمودارهای مربوط به تعداد تولد و مرگ و افزایش جمعیت سال 1393 از جلسه گلستان به روز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نمودار شاخص باروری کلی به تفکیک شهرستان های استان قزوین غربی اضافه شد.</a:t>
            </a:r>
          </a:p>
          <a:p>
            <a:pPr marL="0" marR="0" indent="0" algn="r" defTabSz="914400" rtl="1" eaLnBrk="1" fontAlgn="auto" latinLnBrk="0" hangingPunct="1">
              <a:lnSpc>
                <a:spcPct val="100000"/>
              </a:lnSpc>
              <a:spcBef>
                <a:spcPts val="0"/>
              </a:spcBef>
              <a:spcAft>
                <a:spcPts val="0"/>
              </a:spcAft>
              <a:buClrTx/>
              <a:buSzTx/>
              <a:buFontTx/>
              <a:buNone/>
              <a:tabLst/>
              <a:defRPr/>
            </a:pPr>
            <a:r>
              <a:rPr lang="fa-IR" baseline="0" dirty="0" smtClean="0"/>
              <a:t>در اسلاید سقط نیز تغییراتی صورت گرفت.</a:t>
            </a:r>
          </a:p>
          <a:p>
            <a:r>
              <a:rPr lang="fa-IR" baseline="0" dirty="0" smtClean="0"/>
              <a:t>امیدوارم که خداوند این توفیق را از من نگیرد تا به اصطلاح یکی از اساتید «صفحه ای نباشم که به دفعات روی گرامافون قرار گرفته است و در طول زمان نیز بخش </a:t>
            </a:r>
            <a:r>
              <a:rPr lang="fa-IR" baseline="0" dirty="0" err="1" smtClean="0"/>
              <a:t>هایی</a:t>
            </a:r>
            <a:r>
              <a:rPr lang="fa-IR" baseline="0" dirty="0" smtClean="0"/>
              <a:t> از آن آسیب دیده است و </a:t>
            </a:r>
            <a:r>
              <a:rPr lang="fa-IR" baseline="0" dirty="0" err="1" smtClean="0"/>
              <a:t>نمی</a:t>
            </a:r>
            <a:r>
              <a:rPr lang="fa-IR" baseline="0" dirty="0" smtClean="0"/>
              <a:t> تواند مانند آغاز کار متن را بخواند.»</a:t>
            </a:r>
          </a:p>
          <a:p>
            <a:r>
              <a:rPr lang="fa-IR" baseline="0" dirty="0" smtClean="0"/>
              <a:t>محمد اسلامی بیست و سوم شهریور 1394 تهران</a:t>
            </a:r>
            <a:endParaRPr lang="fa-IR" dirty="0" smtClean="0"/>
          </a:p>
        </p:txBody>
      </p:sp>
      <p:sp>
        <p:nvSpPr>
          <p:cNvPr id="4" name="Slide Number Placeholder 3"/>
          <p:cNvSpPr>
            <a:spLocks noGrp="1"/>
          </p:cNvSpPr>
          <p:nvPr>
            <p:ph type="sldNum" sz="quarter" idx="10"/>
          </p:nvPr>
        </p:nvSpPr>
        <p:spPr/>
        <p:txBody>
          <a:bodyPr/>
          <a:lstStyle/>
          <a:p>
            <a:fld id="{B5EC4460-08C0-4C54-8692-6239C0C0683D}" type="slidenum">
              <a:rPr lang="fa-IR" smtClean="0"/>
              <a:t>10</a:t>
            </a:fld>
            <a:endParaRPr lang="fa-IR"/>
          </a:p>
        </p:txBody>
      </p:sp>
    </p:spTree>
    <p:extLst>
      <p:ext uri="{BB962C8B-B14F-4D97-AF65-F5344CB8AC3E}">
        <p14:creationId xmlns:p14="http://schemas.microsoft.com/office/powerpoint/2010/main" val="280529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17712002-EBDF-477B-A565-B986F8243404}" type="datetimeFigureOut">
              <a:rPr lang="fa-IR" smtClean="0"/>
              <a:pPr/>
              <a:t>1438/5/1 </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88227B9-7338-49D3-B98E-3C1F9E16CD24}"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7712002-EBDF-477B-A565-B986F8243404}" type="datetimeFigureOut">
              <a:rPr lang="fa-IR" smtClean="0"/>
              <a:pPr/>
              <a:t>1438/5/1 </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88227B9-7338-49D3-B98E-3C1F9E16CD24}"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7712002-EBDF-477B-A565-B986F8243404}" type="datetimeFigureOut">
              <a:rPr lang="fa-IR" smtClean="0"/>
              <a:pPr/>
              <a:t>1438/5/1 </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88227B9-7338-49D3-B98E-3C1F9E16CD24}"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068804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354632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50116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1/28/17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48267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1/28/17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28387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1/28/17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7648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1/28/17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11832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1/28/17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5608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7712002-EBDF-477B-A565-B986F8243404}" type="datetimeFigureOut">
              <a:rPr lang="fa-IR" smtClean="0"/>
              <a:pPr/>
              <a:t>1438/5/1 </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88227B9-7338-49D3-B98E-3C1F9E16CD24}" type="slidenum">
              <a:rPr lang="fa-IR" smtClean="0"/>
              <a:pPr/>
              <a:t>‹#›</a:t>
            </a:fld>
            <a:endParaRPr lang="fa-I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1/28/17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120733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85959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1/28/17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6215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712002-EBDF-477B-A565-B986F8243404}" type="datetimeFigureOut">
              <a:rPr lang="fa-IR" smtClean="0"/>
              <a:pPr/>
              <a:t>1438/5/1 </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88227B9-7338-49D3-B98E-3C1F9E16CD24}"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17712002-EBDF-477B-A565-B986F8243404}" type="datetimeFigureOut">
              <a:rPr lang="fa-IR" smtClean="0"/>
              <a:pPr/>
              <a:t>1438/5/1 </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88227B9-7338-49D3-B98E-3C1F9E16CD24}"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17712002-EBDF-477B-A565-B986F8243404}" type="datetimeFigureOut">
              <a:rPr lang="fa-IR" smtClean="0"/>
              <a:pPr/>
              <a:t>1438/5/1 </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A88227B9-7338-49D3-B98E-3C1F9E16CD24}" type="slidenum">
              <a:rPr lang="fa-IR" smtClean="0"/>
              <a:pPr/>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17712002-EBDF-477B-A565-B986F8243404}" type="datetimeFigureOut">
              <a:rPr lang="fa-IR" smtClean="0"/>
              <a:pPr/>
              <a:t>1438/5/1 </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A88227B9-7338-49D3-B98E-3C1F9E16CD24}"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712002-EBDF-477B-A565-B986F8243404}" type="datetimeFigureOut">
              <a:rPr lang="fa-IR" smtClean="0"/>
              <a:pPr/>
              <a:t>1438/5/1 </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A88227B9-7338-49D3-B98E-3C1F9E16CD24}"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712002-EBDF-477B-A565-B986F8243404}" type="datetimeFigureOut">
              <a:rPr lang="fa-IR" smtClean="0"/>
              <a:pPr/>
              <a:t>1438/5/1 </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88227B9-7338-49D3-B98E-3C1F9E16CD24}"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712002-EBDF-477B-A565-B986F8243404}" type="datetimeFigureOut">
              <a:rPr lang="fa-IR" smtClean="0"/>
              <a:pPr/>
              <a:t>1438/5/1 </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88227B9-7338-49D3-B98E-3C1F9E16CD24}"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7712002-EBDF-477B-A565-B986F8243404}" type="datetimeFigureOut">
              <a:rPr lang="fa-IR" smtClean="0"/>
              <a:pPr/>
              <a:t>1438/5/1 </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88227B9-7338-49D3-B98E-3C1F9E16CD24}"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1D8BD707-D9CF-40AE-B4C6-C98DA3205C09}" type="datetimeFigureOut">
              <a:rPr lang="en-US" smtClean="0">
                <a:solidFill>
                  <a:prstClr val="black">
                    <a:tint val="75000"/>
                  </a:prstClr>
                </a:solidFill>
              </a:rPr>
              <a:pPr rtl="0"/>
              <a:t>1/28/17</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B6F15528-21DE-4FAA-801E-634DDDAF4B2B}" type="slidenum">
              <a:rPr lang="en-US" smtClean="0">
                <a:solidFill>
                  <a:prstClr val="black">
                    <a:tint val="75000"/>
                  </a:prstClr>
                </a:solidFill>
              </a:rPr>
              <a:pPr rtl="0"/>
              <a:t>‹#›</a:t>
            </a:fld>
            <a:endParaRPr lang="en-US">
              <a:solidFill>
                <a:prstClr val="black">
                  <a:tint val="75000"/>
                </a:prstClr>
              </a:solidFill>
            </a:endParaRPr>
          </a:p>
        </p:txBody>
      </p:sp>
    </p:spTree>
    <p:extLst>
      <p:ext uri="{BB962C8B-B14F-4D97-AF65-F5344CB8AC3E}">
        <p14:creationId xmlns:p14="http://schemas.microsoft.com/office/powerpoint/2010/main" val="9035676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7.xml"/><Relationship Id="rId3" Type="http://schemas.openxmlformats.org/officeDocument/2006/relationships/chart" Target="../charts/char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chart" Target="../charts/char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1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2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3" Type="http://schemas.openxmlformats.org/officeDocument/2006/relationships/slide" Target="slide73.xml"/><Relationship Id="rId4" Type="http://schemas.openxmlformats.org/officeDocument/2006/relationships/slide" Target="slide76.xml"/><Relationship Id="rId5" Type="http://schemas.openxmlformats.org/officeDocument/2006/relationships/slide" Target="slide74.xml"/><Relationship Id="rId6" Type="http://schemas.openxmlformats.org/officeDocument/2006/relationships/slide" Target="slide77.xml"/><Relationship Id="rId7" Type="http://schemas.openxmlformats.org/officeDocument/2006/relationships/slide" Target="slide78.xml"/><Relationship Id="rId8" Type="http://schemas.openxmlformats.org/officeDocument/2006/relationships/slide" Target="slide79.xml"/><Relationship Id="rId1" Type="http://schemas.openxmlformats.org/officeDocument/2006/relationships/slideLayout" Target="../slideLayouts/slideLayout2.xml"/><Relationship Id="rId2" Type="http://schemas.openxmlformats.org/officeDocument/2006/relationships/slide" Target="slide7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 Target="slide7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70.xml"/><Relationship Id="rId3" Type="http://schemas.openxmlformats.org/officeDocument/2006/relationships/image" Target="../media/image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 Target="slide70.xml"/><Relationship Id="rId3" Type="http://schemas.openxmlformats.org/officeDocument/2006/relationships/image" Target="../media/image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 Target="slide7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slide" Target="slide7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 Target="slide7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slide" Target="slide7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31236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مازندران 1394/8/11</a:t>
            </a:r>
            <a:endParaRPr lang="fa-IR" dirty="0">
              <a:solidFill>
                <a:schemeClr val="tx1"/>
              </a:solidFill>
              <a:cs typeface="B Nazanin" pitchFamily="2" charset="-78"/>
            </a:endParaRPr>
          </a:p>
        </p:txBody>
      </p:sp>
    </p:spTree>
    <p:extLst>
      <p:ext uri="{BB962C8B-B14F-4D97-AF65-F5344CB8AC3E}">
        <p14:creationId xmlns:p14="http://schemas.microsoft.com/office/powerpoint/2010/main" val="1217843928"/>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کرمان 1394/8/4</a:t>
            </a:r>
            <a:endParaRPr lang="fa-IR" dirty="0">
              <a:solidFill>
                <a:schemeClr val="tx1"/>
              </a:solidFill>
              <a:cs typeface="B Nazanin" pitchFamily="2" charset="-78"/>
            </a:endParaRPr>
          </a:p>
        </p:txBody>
      </p:sp>
    </p:spTree>
    <p:extLst>
      <p:ext uri="{BB962C8B-B14F-4D97-AF65-F5344CB8AC3E}">
        <p14:creationId xmlns:p14="http://schemas.microsoft.com/office/powerpoint/2010/main" val="367512438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ساوه 1394/7/20</a:t>
            </a:r>
            <a:endParaRPr lang="fa-IR" dirty="0">
              <a:solidFill>
                <a:schemeClr val="tx1"/>
              </a:solidFill>
              <a:cs typeface="B Nazanin" pitchFamily="2" charset="-78"/>
            </a:endParaRPr>
          </a:p>
        </p:txBody>
      </p:sp>
    </p:spTree>
    <p:extLst>
      <p:ext uri="{BB962C8B-B14F-4D97-AF65-F5344CB8AC3E}">
        <p14:creationId xmlns:p14="http://schemas.microsoft.com/office/powerpoint/2010/main" val="372277079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000" b="1" dirty="0" smtClean="0">
                <a:cs typeface="B Nazanin" pitchFamily="2" charset="-78"/>
              </a:rPr>
              <a:t>همایش مدیران گروه سلامت خانواده و کارشناس های </a:t>
            </a:r>
            <a:r>
              <a:rPr lang="fa-IR" sz="4000" b="1" dirty="0" err="1" smtClean="0">
                <a:cs typeface="B Nazanin" pitchFamily="2" charset="-78"/>
              </a:rPr>
              <a:t>مسوول</a:t>
            </a:r>
            <a:r>
              <a:rPr lang="fa-IR" sz="4000" b="1" dirty="0" smtClean="0">
                <a:cs typeface="B Nazanin" pitchFamily="2" charset="-78"/>
              </a:rPr>
              <a:t> باروری سالم و جمعیت دانشگاه های علوم پزشکی کشور</a:t>
            </a:r>
            <a:endParaRPr lang="fa-IR" sz="40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همدان 1394/7/14</a:t>
            </a:r>
            <a:endParaRPr lang="fa-IR" dirty="0">
              <a:solidFill>
                <a:schemeClr val="tx1"/>
              </a:solidFill>
              <a:cs typeface="B Nazanin" pitchFamily="2" charset="-78"/>
            </a:endParaRPr>
          </a:p>
        </p:txBody>
      </p:sp>
    </p:spTree>
    <p:extLst>
      <p:ext uri="{BB962C8B-B14F-4D97-AF65-F5344CB8AC3E}">
        <p14:creationId xmlns:p14="http://schemas.microsoft.com/office/powerpoint/2010/main" val="1793239517"/>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قزوین 1394/6/23</a:t>
            </a:r>
            <a:endParaRPr lang="fa-IR" dirty="0">
              <a:solidFill>
                <a:schemeClr val="tx1"/>
              </a:solidFill>
              <a:cs typeface="B Nazanin" pitchFamily="2" charset="-78"/>
            </a:endParaRPr>
          </a:p>
        </p:txBody>
      </p:sp>
    </p:spTree>
    <p:extLst>
      <p:ext uri="{BB962C8B-B14F-4D97-AF65-F5344CB8AC3E}">
        <p14:creationId xmlns:p14="http://schemas.microsoft.com/office/powerpoint/2010/main" val="4145491486"/>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ارومیه 1394/6/16</a:t>
            </a:r>
            <a:endParaRPr lang="fa-IR" dirty="0">
              <a:solidFill>
                <a:schemeClr val="tx1"/>
              </a:solidFill>
              <a:cs typeface="B Nazanin" pitchFamily="2" charset="-78"/>
            </a:endParaRPr>
          </a:p>
        </p:txBody>
      </p:sp>
    </p:spTree>
    <p:extLst>
      <p:ext uri="{BB962C8B-B14F-4D97-AF65-F5344CB8AC3E}">
        <p14:creationId xmlns:p14="http://schemas.microsoft.com/office/powerpoint/2010/main" val="292749198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تبریز 1394/6/2</a:t>
            </a:r>
            <a:endParaRPr lang="fa-IR" dirty="0">
              <a:solidFill>
                <a:schemeClr val="tx1"/>
              </a:solidFill>
              <a:cs typeface="B Nazanin" pitchFamily="2" charset="-78"/>
            </a:endParaRPr>
          </a:p>
        </p:txBody>
      </p:sp>
    </p:spTree>
    <p:extLst>
      <p:ext uri="{BB962C8B-B14F-4D97-AF65-F5344CB8AC3E}">
        <p14:creationId xmlns:p14="http://schemas.microsoft.com/office/powerpoint/2010/main" val="85795779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کرمانشاه 1394/5/18</a:t>
            </a:r>
            <a:endParaRPr lang="fa-IR" dirty="0">
              <a:solidFill>
                <a:schemeClr val="tx1"/>
              </a:solidFill>
              <a:cs typeface="B Nazanin" pitchFamily="2" charset="-78"/>
            </a:endParaRPr>
          </a:p>
        </p:txBody>
      </p:sp>
    </p:spTree>
    <p:extLst>
      <p:ext uri="{BB962C8B-B14F-4D97-AF65-F5344CB8AC3E}">
        <p14:creationId xmlns:p14="http://schemas.microsoft.com/office/powerpoint/2010/main" val="867694004"/>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اصفهان 1394/5/12</a:t>
            </a:r>
            <a:endParaRPr lang="fa-IR" dirty="0">
              <a:solidFill>
                <a:schemeClr val="tx1"/>
              </a:solidFill>
              <a:cs typeface="B Nazanin" pitchFamily="2" charset="-78"/>
            </a:endParaRPr>
          </a:p>
        </p:txBody>
      </p:sp>
    </p:spTree>
    <p:extLst>
      <p:ext uri="{BB962C8B-B14F-4D97-AF65-F5344CB8AC3E}">
        <p14:creationId xmlns:p14="http://schemas.microsoft.com/office/powerpoint/2010/main" val="3424404351"/>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گلستان 1394/3/17</a:t>
            </a:r>
            <a:endParaRPr lang="fa-IR" dirty="0">
              <a:solidFill>
                <a:schemeClr val="tx1"/>
              </a:solidFill>
              <a:cs typeface="B Nazanin" pitchFamily="2" charset="-78"/>
            </a:endParaRPr>
          </a:p>
        </p:txBody>
      </p:sp>
    </p:spTree>
    <p:extLst>
      <p:ext uri="{BB962C8B-B14F-4D97-AF65-F5344CB8AC3E}">
        <p14:creationId xmlns:p14="http://schemas.microsoft.com/office/powerpoint/2010/main" val="3104234402"/>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a:t>
            </a:r>
            <a:r>
              <a:rPr lang="fa-IR" dirty="0" smtClean="0">
                <a:solidFill>
                  <a:schemeClr val="tx1"/>
                </a:solidFill>
                <a:cs typeface="B Nazanin" pitchFamily="2" charset="-78"/>
              </a:rPr>
              <a:t>تبریز</a:t>
            </a:r>
            <a:r>
              <a:rPr lang="fa-IR" dirty="0" smtClean="0">
                <a:solidFill>
                  <a:schemeClr val="tx1"/>
                </a:solidFill>
                <a:cs typeface="B Nazanin" pitchFamily="2" charset="-78"/>
              </a:rPr>
              <a:t> ۱۳۹۵/۱۱/۱۰</a:t>
            </a:r>
            <a:endParaRPr lang="fa-IR" dirty="0">
              <a:solidFill>
                <a:schemeClr val="tx1"/>
              </a:solidFill>
              <a:cs typeface="B Nazanin" pitchFamily="2" charset="-78"/>
            </a:endParaRPr>
          </a:p>
        </p:txBody>
      </p:sp>
    </p:spTree>
    <p:extLst>
      <p:ext uri="{BB962C8B-B14F-4D97-AF65-F5344CB8AC3E}">
        <p14:creationId xmlns:p14="http://schemas.microsoft.com/office/powerpoint/2010/main" val="3338584181"/>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خراسان جنوبی 1394/3/11</a:t>
            </a:r>
            <a:endParaRPr lang="fa-IR" dirty="0">
              <a:solidFill>
                <a:schemeClr val="tx1"/>
              </a:solidFill>
              <a:cs typeface="B Nazanin" pitchFamily="2" charset="-78"/>
            </a:endParaRPr>
          </a:p>
        </p:txBody>
      </p:sp>
    </p:spTree>
    <p:extLst>
      <p:ext uri="{BB962C8B-B14F-4D97-AF65-F5344CB8AC3E}">
        <p14:creationId xmlns:p14="http://schemas.microsoft.com/office/powerpoint/2010/main" val="1643554373"/>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اردبیل 1394/2/28</a:t>
            </a:r>
            <a:endParaRPr lang="fa-IR" dirty="0">
              <a:solidFill>
                <a:schemeClr val="tx1"/>
              </a:solidFill>
              <a:cs typeface="B Nazanin" pitchFamily="2" charset="-78"/>
            </a:endParaRPr>
          </a:p>
        </p:txBody>
      </p:sp>
    </p:spTree>
    <p:extLst>
      <p:ext uri="{BB962C8B-B14F-4D97-AF65-F5344CB8AC3E}">
        <p14:creationId xmlns:p14="http://schemas.microsoft.com/office/powerpoint/2010/main" val="65904237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بوشهر 1393/12/17</a:t>
            </a:r>
            <a:endParaRPr lang="fa-IR" dirty="0">
              <a:solidFill>
                <a:schemeClr val="tx1"/>
              </a:solidFill>
              <a:cs typeface="B Nazanin" pitchFamily="2" charset="-78"/>
            </a:endParaRPr>
          </a:p>
        </p:txBody>
      </p:sp>
    </p:spTree>
    <p:extLst>
      <p:ext uri="{BB962C8B-B14F-4D97-AF65-F5344CB8AC3E}">
        <p14:creationId xmlns:p14="http://schemas.microsoft.com/office/powerpoint/2010/main" val="1145264741"/>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زنجان 1393/12/4</a:t>
            </a:r>
            <a:endParaRPr lang="fa-IR" dirty="0">
              <a:solidFill>
                <a:schemeClr val="tx1"/>
              </a:solidFill>
              <a:cs typeface="B Nazanin" pitchFamily="2" charset="-78"/>
            </a:endParaRPr>
          </a:p>
        </p:txBody>
      </p:sp>
    </p:spTree>
    <p:extLst>
      <p:ext uri="{BB962C8B-B14F-4D97-AF65-F5344CB8AC3E}">
        <p14:creationId xmlns:p14="http://schemas.microsoft.com/office/powerpoint/2010/main" val="2913156855"/>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گیلان 1393/11/27</a:t>
            </a:r>
            <a:endParaRPr lang="fa-IR" dirty="0">
              <a:solidFill>
                <a:schemeClr val="tx1"/>
              </a:solidFill>
              <a:cs typeface="B Nazanin" pitchFamily="2" charset="-78"/>
            </a:endParaRPr>
          </a:p>
        </p:txBody>
      </p:sp>
    </p:spTree>
    <p:extLst>
      <p:ext uri="{BB962C8B-B14F-4D97-AF65-F5344CB8AC3E}">
        <p14:creationId xmlns:p14="http://schemas.microsoft.com/office/powerpoint/2010/main" val="371059142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شهرکرد 1393/11/25</a:t>
            </a:r>
            <a:endParaRPr lang="fa-IR" dirty="0">
              <a:solidFill>
                <a:schemeClr val="tx1"/>
              </a:solidFill>
              <a:cs typeface="B Nazanin" pitchFamily="2" charset="-78"/>
            </a:endParaRPr>
          </a:p>
        </p:txBody>
      </p:sp>
    </p:spTree>
    <p:extLst>
      <p:ext uri="{BB962C8B-B14F-4D97-AF65-F5344CB8AC3E}">
        <p14:creationId xmlns:p14="http://schemas.microsoft.com/office/powerpoint/2010/main" val="2478030303"/>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کاشان 1393/11/21</a:t>
            </a:r>
            <a:endParaRPr lang="fa-IR" dirty="0">
              <a:solidFill>
                <a:schemeClr val="tx1"/>
              </a:solidFill>
              <a:cs typeface="B Nazanin" pitchFamily="2" charset="-78"/>
            </a:endParaRPr>
          </a:p>
        </p:txBody>
      </p:sp>
    </p:spTree>
    <p:extLst>
      <p:ext uri="{BB962C8B-B14F-4D97-AF65-F5344CB8AC3E}">
        <p14:creationId xmlns:p14="http://schemas.microsoft.com/office/powerpoint/2010/main" val="4239378208"/>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اراک 1393/11/13</a:t>
            </a:r>
            <a:endParaRPr lang="fa-IR" dirty="0">
              <a:solidFill>
                <a:schemeClr val="tx1"/>
              </a:solidFill>
              <a:cs typeface="B Nazanin" pitchFamily="2" charset="-78"/>
            </a:endParaRPr>
          </a:p>
        </p:txBody>
      </p:sp>
    </p:spTree>
    <p:extLst>
      <p:ext uri="{BB962C8B-B14F-4D97-AF65-F5344CB8AC3E}">
        <p14:creationId xmlns:p14="http://schemas.microsoft.com/office/powerpoint/2010/main" val="50579088"/>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زاهدان 1393/10/15</a:t>
            </a:r>
            <a:endParaRPr lang="fa-IR" dirty="0">
              <a:solidFill>
                <a:schemeClr val="tx1"/>
              </a:solidFill>
              <a:cs typeface="B Nazanin" pitchFamily="2" charset="-78"/>
            </a:endParaRPr>
          </a:p>
        </p:txBody>
      </p:sp>
    </p:spTree>
    <p:extLst>
      <p:ext uri="{BB962C8B-B14F-4D97-AF65-F5344CB8AC3E}">
        <p14:creationId xmlns:p14="http://schemas.microsoft.com/office/powerpoint/2010/main" val="1628445418"/>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قم 1393/10/9</a:t>
            </a:r>
            <a:endParaRPr lang="fa-IR" dirty="0">
              <a:solidFill>
                <a:schemeClr val="tx1"/>
              </a:solidFill>
              <a:cs typeface="B Nazanin" pitchFamily="2" charset="-78"/>
            </a:endParaRPr>
          </a:p>
        </p:txBody>
      </p:sp>
    </p:spTree>
    <p:extLst>
      <p:ext uri="{BB962C8B-B14F-4D97-AF65-F5344CB8AC3E}">
        <p14:creationId xmlns:p14="http://schemas.microsoft.com/office/powerpoint/2010/main" val="341069952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a:t>
            </a:r>
            <a:r>
              <a:rPr lang="fa-IR" dirty="0" err="1" smtClean="0">
                <a:solidFill>
                  <a:schemeClr val="tx1"/>
                </a:solidFill>
                <a:cs typeface="B Nazanin" pitchFamily="2" charset="-78"/>
              </a:rPr>
              <a:t>دزفول</a:t>
            </a:r>
            <a:r>
              <a:rPr lang="fa-IR" dirty="0" smtClean="0">
                <a:solidFill>
                  <a:schemeClr val="tx1"/>
                </a:solidFill>
                <a:cs typeface="B Nazanin" pitchFamily="2" charset="-78"/>
              </a:rPr>
              <a:t> ۱۳۹۵/۱۱/۶</a:t>
            </a:r>
            <a:endParaRPr lang="fa-IR" dirty="0">
              <a:solidFill>
                <a:schemeClr val="tx1"/>
              </a:solidFill>
              <a:cs typeface="B Nazanin" pitchFamily="2" charset="-78"/>
            </a:endParaRPr>
          </a:p>
        </p:txBody>
      </p:sp>
    </p:spTree>
    <p:extLst>
      <p:ext uri="{BB962C8B-B14F-4D97-AF65-F5344CB8AC3E}">
        <p14:creationId xmlns:p14="http://schemas.microsoft.com/office/powerpoint/2010/main" val="885102614"/>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a:t>
            </a:r>
            <a:r>
              <a:rPr lang="fa-IR" dirty="0" err="1" smtClean="0">
                <a:solidFill>
                  <a:schemeClr val="tx1"/>
                </a:solidFill>
                <a:cs typeface="B Nazanin" pitchFamily="2" charset="-78"/>
              </a:rPr>
              <a:t>شهیدبهشتی</a:t>
            </a:r>
            <a:r>
              <a:rPr lang="fa-IR" dirty="0" smtClean="0">
                <a:solidFill>
                  <a:schemeClr val="tx1"/>
                </a:solidFill>
                <a:cs typeface="B Nazanin" pitchFamily="2" charset="-78"/>
              </a:rPr>
              <a:t> 1393/9/24</a:t>
            </a:r>
            <a:endParaRPr lang="fa-IR" dirty="0">
              <a:solidFill>
                <a:schemeClr val="tx1"/>
              </a:solidFill>
              <a:cs typeface="B Nazanin" pitchFamily="2" charset="-78"/>
            </a:endParaRPr>
          </a:p>
        </p:txBody>
      </p:sp>
    </p:spTree>
    <p:extLst>
      <p:ext uri="{BB962C8B-B14F-4D97-AF65-F5344CB8AC3E}">
        <p14:creationId xmlns:p14="http://schemas.microsoft.com/office/powerpoint/2010/main" val="4035478128"/>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اهواز 1393/9/10</a:t>
            </a:r>
            <a:endParaRPr lang="fa-IR" dirty="0">
              <a:solidFill>
                <a:schemeClr val="tx1"/>
              </a:solidFill>
              <a:cs typeface="B Nazanin" pitchFamily="2" charset="-78"/>
            </a:endParaRPr>
          </a:p>
        </p:txBody>
      </p:sp>
    </p:spTree>
    <p:extLst>
      <p:ext uri="{BB962C8B-B14F-4D97-AF65-F5344CB8AC3E}">
        <p14:creationId xmlns:p14="http://schemas.microsoft.com/office/powerpoint/2010/main" val="1086565383"/>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كلي مبتني بر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یزد 1393/7/23</a:t>
            </a:r>
            <a:endParaRPr lang="fa-IR" dirty="0">
              <a:solidFill>
                <a:schemeClr val="tx1"/>
              </a:solidFill>
              <a:cs typeface="B Nazanin" pitchFamily="2" charset="-78"/>
            </a:endParaRPr>
          </a:p>
        </p:txBody>
      </p:sp>
    </p:spTree>
    <p:extLst>
      <p:ext uri="{BB962C8B-B14F-4D97-AF65-F5344CB8AC3E}">
        <p14:creationId xmlns:p14="http://schemas.microsoft.com/office/powerpoint/2010/main" val="139777805"/>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كلي مبتني بر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پزشكي آبادان 1393/5/29</a:t>
            </a:r>
            <a:endParaRPr lang="fa-IR" dirty="0">
              <a:solidFill>
                <a:schemeClr val="tx1"/>
              </a:solidFill>
              <a:cs typeface="B Nazanin" pitchFamily="2" charset="-78"/>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كلي مبتني بر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پزشكي ايران 1393/5/13</a:t>
            </a:r>
            <a:endParaRPr lang="fa-IR" dirty="0">
              <a:solidFill>
                <a:schemeClr val="tx1"/>
              </a:solidFill>
              <a:cs typeface="B Nazanin" pitchFamily="2" charset="-78"/>
            </a:endParaRPr>
          </a:p>
        </p:txBody>
      </p:sp>
    </p:spTree>
    <p:extLst>
      <p:ext uri="{BB962C8B-B14F-4D97-AF65-F5344CB8AC3E}">
        <p14:creationId xmlns:p14="http://schemas.microsoft.com/office/powerpoint/2010/main" val="170784102"/>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كلي مبتني بر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smtClean="0">
                <a:solidFill>
                  <a:schemeClr val="tx1"/>
                </a:solidFill>
                <a:cs typeface="B Nazanin" pitchFamily="2" charset="-78"/>
              </a:rPr>
              <a:t>کرمان 1393/4/1</a:t>
            </a:r>
            <a:endParaRPr lang="fa-IR" dirty="0">
              <a:solidFill>
                <a:schemeClr val="tx1"/>
              </a:solidFill>
              <a:cs typeface="B Nazanin" pitchFamily="2" charset="-78"/>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كلي مبتني بر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lstStyle/>
          <a:p>
            <a:r>
              <a:rPr lang="fa-IR" dirty="0" smtClean="0">
                <a:solidFill>
                  <a:schemeClr val="tx1"/>
                </a:solidFill>
                <a:cs typeface="B Nazanin" pitchFamily="2" charset="-78"/>
              </a:rPr>
              <a:t>دانشگاه علوم پزشکی شهیدبهشتی 1393/3/19</a:t>
            </a:r>
            <a:endParaRPr lang="fa-IR" dirty="0">
              <a:solidFill>
                <a:schemeClr val="tx1"/>
              </a:solidFill>
              <a:cs typeface="B Nazanin" pitchFamily="2" charset="-78"/>
            </a:endParaRPr>
          </a:p>
        </p:txBody>
      </p:sp>
    </p:spTree>
    <p:extLst>
      <p:ext uri="{BB962C8B-B14F-4D97-AF65-F5344CB8AC3E}">
        <p14:creationId xmlns:p14="http://schemas.microsoft.com/office/powerpoint/2010/main" val="11972003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كلي مبتني بر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lstStyle/>
          <a:p>
            <a:r>
              <a:rPr lang="fa-IR" dirty="0" smtClean="0">
                <a:solidFill>
                  <a:schemeClr val="tx1"/>
                </a:solidFill>
                <a:cs typeface="B Nazanin" pitchFamily="2" charset="-78"/>
              </a:rPr>
              <a:t>اهواز 1393/3/4</a:t>
            </a:r>
            <a:endParaRPr lang="fa-IR" dirty="0">
              <a:solidFill>
                <a:schemeClr val="tx1"/>
              </a:solidFill>
              <a:cs typeface="B Nazanin" pitchFamily="2" charset="-78"/>
            </a:endParaRPr>
          </a:p>
        </p:txBody>
      </p:sp>
    </p:spTree>
    <p:extLst>
      <p:ext uri="{BB962C8B-B14F-4D97-AF65-F5344CB8AC3E}">
        <p14:creationId xmlns:p14="http://schemas.microsoft.com/office/powerpoint/2010/main" val="29868006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كلي مبتني بر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lstStyle/>
          <a:p>
            <a:r>
              <a:rPr lang="fa-IR" dirty="0" smtClean="0">
                <a:solidFill>
                  <a:schemeClr val="tx1"/>
                </a:solidFill>
                <a:cs typeface="B Nazanin" pitchFamily="2" charset="-78"/>
              </a:rPr>
              <a:t>شيراز 1393/2/28</a:t>
            </a:r>
            <a:endParaRPr lang="fa-IR" dirty="0">
              <a:solidFill>
                <a:schemeClr val="tx1"/>
              </a:solidFill>
              <a:cs typeface="B Nazanin" pitchFamily="2" charset="-78"/>
            </a:endParaRPr>
          </a:p>
        </p:txBody>
      </p:sp>
    </p:spTree>
    <p:extLst>
      <p:ext uri="{BB962C8B-B14F-4D97-AF65-F5344CB8AC3E}">
        <p14:creationId xmlns:p14="http://schemas.microsoft.com/office/powerpoint/2010/main" val="18078793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600" b="1" dirty="0" smtClean="0">
                <a:cs typeface="B Nazanin" panose="00000400000000000000" pitchFamily="2" charset="-78"/>
              </a:rPr>
              <a:t>برخی از </a:t>
            </a:r>
            <a:r>
              <a:rPr lang="fa-IR" sz="3600" b="1" dirty="0" err="1" smtClean="0">
                <a:cs typeface="B Nazanin" panose="00000400000000000000" pitchFamily="2" charset="-78"/>
              </a:rPr>
              <a:t>رهنمودهای</a:t>
            </a:r>
            <a:r>
              <a:rPr lang="fa-IR" sz="3600" b="1" dirty="0" smtClean="0">
                <a:cs typeface="B Nazanin" panose="00000400000000000000" pitchFamily="2" charset="-78"/>
              </a:rPr>
              <a:t> مقام معظم رهبری</a:t>
            </a:r>
            <a:endParaRPr lang="en-US" sz="3600" b="1" dirty="0">
              <a:cs typeface="B Nazanin" panose="00000400000000000000" pitchFamily="2" charset="-78"/>
            </a:endParaRPr>
          </a:p>
        </p:txBody>
      </p:sp>
      <p:sp>
        <p:nvSpPr>
          <p:cNvPr id="3" name="Content Placeholder 2"/>
          <p:cNvSpPr>
            <a:spLocks noGrp="1"/>
          </p:cNvSpPr>
          <p:nvPr>
            <p:ph idx="1"/>
          </p:nvPr>
        </p:nvSpPr>
        <p:spPr/>
        <p:txBody>
          <a:bodyPr>
            <a:normAutofit fontScale="77500" lnSpcReduction="20000"/>
          </a:bodyPr>
          <a:lstStyle/>
          <a:p>
            <a:pPr algn="r" rtl="1">
              <a:spcBef>
                <a:spcPts val="0"/>
              </a:spcBef>
            </a:pPr>
            <a:r>
              <a:rPr lang="fa-IR" dirty="0" smtClean="0">
                <a:cs typeface="B Nazanin" panose="00000400000000000000" pitchFamily="2" charset="-78"/>
              </a:rPr>
              <a:t>یکی </a:t>
            </a:r>
            <a:r>
              <a:rPr lang="fa-IR" dirty="0">
                <a:cs typeface="B Nazanin" panose="00000400000000000000" pitchFamily="2" charset="-78"/>
              </a:rPr>
              <a:t>از مشکلات ما این است که برجسته ترین زوجهای ما که نخبگان هستند کمترین فرزند را دارند و این یک ضرر بزرگ است چون کشور را از ژن انسان های برتر محروم می کنیم</a:t>
            </a:r>
            <a:r>
              <a:rPr lang="fa-IR" dirty="0" smtClean="0">
                <a:cs typeface="B Nazanin" panose="00000400000000000000" pitchFamily="2" charset="-78"/>
              </a:rPr>
              <a:t>. (ملاقات با شورای محترم عالی انقلاب فرهنگی، 1391)</a:t>
            </a:r>
          </a:p>
          <a:p>
            <a:pPr algn="r" rtl="1">
              <a:spcBef>
                <a:spcPts val="0"/>
              </a:spcBef>
            </a:pPr>
            <a:r>
              <a:rPr lang="ar-SA" dirty="0">
                <a:cs typeface="B Nazanin" panose="00000400000000000000" pitchFamily="2" charset="-78"/>
              </a:rPr>
              <a:t>جمعيت جوان و بانشاط و تحصيلكرده و باسواد کشور، امروز يكى از عامل</a:t>
            </a:r>
            <a:r>
              <a:rPr lang="fa-IR" dirty="0">
                <a:cs typeface="B Nazanin" panose="00000400000000000000" pitchFamily="2" charset="-78"/>
              </a:rPr>
              <a:t> </a:t>
            </a:r>
            <a:r>
              <a:rPr lang="ar-SA" dirty="0">
                <a:cs typeface="B Nazanin" panose="00000400000000000000" pitchFamily="2" charset="-78"/>
              </a:rPr>
              <a:t>هاى مهم پيشرفت کشور است</a:t>
            </a:r>
            <a:r>
              <a:rPr lang="en-US" dirty="0" smtClean="0">
                <a:cs typeface="B Nazanin" panose="00000400000000000000" pitchFamily="2" charset="-78"/>
              </a:rPr>
              <a:t>.</a:t>
            </a:r>
            <a:r>
              <a:rPr lang="fa-IR" dirty="0" smtClean="0">
                <a:cs typeface="B Nazanin" panose="00000400000000000000" pitchFamily="2" charset="-78"/>
              </a:rPr>
              <a:t> (ملاقات با کارگزاران نظام، رمضان 1391)</a:t>
            </a:r>
            <a:endParaRPr lang="fa-IR" dirty="0">
              <a:cs typeface="B Nazanin" panose="00000400000000000000" pitchFamily="2" charset="-78"/>
            </a:endParaRPr>
          </a:p>
          <a:p>
            <a:pPr algn="r" rtl="1">
              <a:spcBef>
                <a:spcPts val="0"/>
              </a:spcBef>
            </a:pPr>
            <a:r>
              <a:rPr lang="ar-SA" dirty="0">
                <a:cs typeface="B Nazanin" panose="00000400000000000000" pitchFamily="2" charset="-78"/>
              </a:rPr>
              <a:t>در همين آمارها</a:t>
            </a:r>
            <a:r>
              <a:rPr lang="fa-IR" dirty="0">
                <a:cs typeface="B Nazanin" panose="00000400000000000000" pitchFamily="2" charset="-78"/>
              </a:rPr>
              <a:t>ی</a:t>
            </a:r>
            <a:r>
              <a:rPr lang="ar-SA" dirty="0">
                <a:cs typeface="B Nazanin" panose="00000400000000000000" pitchFamily="2" charset="-78"/>
              </a:rPr>
              <a:t>ى که داده مي</a:t>
            </a:r>
            <a:r>
              <a:rPr lang="fa-IR" dirty="0">
                <a:cs typeface="B Nazanin" panose="00000400000000000000" pitchFamily="2" charset="-78"/>
              </a:rPr>
              <a:t> </a:t>
            </a:r>
            <a:r>
              <a:rPr lang="ar-SA" dirty="0">
                <a:cs typeface="B Nazanin" panose="00000400000000000000" pitchFamily="2" charset="-78"/>
              </a:rPr>
              <a:t>شود، نقش جوان</a:t>
            </a:r>
            <a:r>
              <a:rPr lang="fa-IR" dirty="0">
                <a:cs typeface="B Nazanin" panose="00000400000000000000" pitchFamily="2" charset="-78"/>
              </a:rPr>
              <a:t> </a:t>
            </a:r>
            <a:r>
              <a:rPr lang="ar-SA" dirty="0">
                <a:cs typeface="B Nazanin" panose="00000400000000000000" pitchFamily="2" charset="-78"/>
              </a:rPr>
              <a:t>هاى تحصيلكرده و آگاه و پرنشاط و پرنيرو را مى بينيد</a:t>
            </a:r>
            <a:r>
              <a:rPr lang="fa-IR" dirty="0" smtClean="0">
                <a:cs typeface="B Nazanin" panose="00000400000000000000" pitchFamily="2" charset="-78"/>
              </a:rPr>
              <a:t>. (ملاقات با کارگزاران نظام، رمضان 1391)</a:t>
            </a:r>
          </a:p>
          <a:p>
            <a:r>
              <a:rPr lang="fa-IR" dirty="0">
                <a:cs typeface="B Nazanin" panose="00000400000000000000" pitchFamily="2" charset="-78"/>
              </a:rPr>
              <a:t>کشورها اگر بتوانند جمعیت را درست مدیریت کنند یکی از عوامل اقتدار آنهاست. (ملاقات با شورای محترم عالی انقلاب فرهنگی، 1391)</a:t>
            </a:r>
          </a:p>
          <a:p>
            <a:r>
              <a:rPr lang="fa-IR" dirty="0">
                <a:cs typeface="B Nazanin" panose="00000400000000000000" pitchFamily="2" charset="-78"/>
              </a:rPr>
              <a:t>جمعیت عامل قدرت است و باید مدیریت شود و البته جمعیتی که مولد باشد و خود را اداره کند. (ملاقات با شورای محترم عالی انقلاب فرهنگی، 1391)</a:t>
            </a:r>
            <a:endParaRPr lang="fa-IR" dirty="0" smtClean="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B47256E6-2FBC-457D-986F-9922748A6919}" type="slidenum">
              <a:rPr lang="en-US" smtClean="0"/>
              <a:pPr/>
              <a:t>39</a:t>
            </a:fld>
            <a:endParaRPr lang="en-US"/>
          </a:p>
        </p:txBody>
      </p:sp>
    </p:spTree>
    <p:extLst>
      <p:ext uri="{BB962C8B-B14F-4D97-AF65-F5344CB8AC3E}">
        <p14:creationId xmlns:p14="http://schemas.microsoft.com/office/powerpoint/2010/main" val="3165393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همدان ۱۳۹۵/۱۰/۶</a:t>
            </a:r>
            <a:endParaRPr lang="fa-IR" dirty="0">
              <a:solidFill>
                <a:schemeClr val="tx1"/>
              </a:solidFill>
              <a:cs typeface="B Nazanin" pitchFamily="2" charset="-78"/>
            </a:endParaRPr>
          </a:p>
        </p:txBody>
      </p:sp>
    </p:spTree>
    <p:extLst>
      <p:ext uri="{BB962C8B-B14F-4D97-AF65-F5344CB8AC3E}">
        <p14:creationId xmlns:p14="http://schemas.microsoft.com/office/powerpoint/2010/main" val="1234719264"/>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lvl="0"/>
            <a:r>
              <a:rPr lang="fa-IR" b="1" dirty="0" smtClean="0">
                <a:cs typeface="B Nazanin" panose="00000400000000000000" pitchFamily="2" charset="-78"/>
              </a:rPr>
              <a:t>بند اول از سیاست های ابلاغی جمعیت</a:t>
            </a:r>
            <a:endParaRPr lang="en-US" b="1" dirty="0">
              <a:cs typeface="B Nazanin" panose="00000400000000000000" pitchFamily="2" charset="-78"/>
            </a:endParaRPr>
          </a:p>
        </p:txBody>
      </p:sp>
      <p:sp>
        <p:nvSpPr>
          <p:cNvPr id="3" name="Subtitle 2"/>
          <p:cNvSpPr>
            <a:spLocks noGrp="1"/>
          </p:cNvSpPr>
          <p:nvPr>
            <p:ph type="subTitle" idx="1"/>
          </p:nvPr>
        </p:nvSpPr>
        <p:spPr/>
        <p:txBody>
          <a:bodyPr/>
          <a:lstStyle/>
          <a:p>
            <a:pPr lvl="0"/>
            <a:r>
              <a:rPr lang="ar-SA" b="1" dirty="0" smtClean="0">
                <a:solidFill>
                  <a:schemeClr val="tx1"/>
                </a:solidFill>
                <a:cs typeface="B Nazanin" panose="00000400000000000000" pitchFamily="2" charset="-78"/>
              </a:rPr>
              <a:t>ارتقا</a:t>
            </a:r>
            <a:r>
              <a:rPr lang="fa-IR" b="1" dirty="0" smtClean="0">
                <a:solidFill>
                  <a:schemeClr val="tx1"/>
                </a:solidFill>
                <a:cs typeface="B Nazanin" panose="00000400000000000000" pitchFamily="2" charset="-78"/>
              </a:rPr>
              <a:t>ی</a:t>
            </a:r>
            <a:r>
              <a:rPr lang="ar-SA" b="1" dirty="0" smtClean="0">
                <a:solidFill>
                  <a:schemeClr val="tx1"/>
                </a:solidFill>
                <a:cs typeface="B Nazanin" panose="00000400000000000000" pitchFamily="2" charset="-78"/>
              </a:rPr>
              <a:t> </a:t>
            </a:r>
            <a:r>
              <a:rPr lang="ar-SA" b="1" dirty="0">
                <a:solidFill>
                  <a:schemeClr val="tx1"/>
                </a:solidFill>
                <a:cs typeface="B Nazanin" panose="00000400000000000000" pitchFamily="2" charset="-78"/>
              </a:rPr>
              <a:t>پويايي، بالندگي و جواني جمعيّت با افزايش نرخ باروري به بيش از سطح جانشيني</a:t>
            </a:r>
            <a:endParaRPr lang="en-US" b="1" dirty="0">
              <a:solidFill>
                <a:schemeClr val="tx1"/>
              </a:solidFill>
              <a:cs typeface="B Nazanin" panose="00000400000000000000" pitchFamily="2" charset="-78"/>
            </a:endParaRPr>
          </a:p>
          <a:p>
            <a:endParaRPr lang="en-US" b="1" dirty="0">
              <a:solidFill>
                <a:schemeClr val="tx1"/>
              </a:solidFill>
              <a:cs typeface="B Nazanin" panose="00000400000000000000" pitchFamily="2" charset="-78"/>
            </a:endParaRPr>
          </a:p>
        </p:txBody>
      </p:sp>
    </p:spTree>
    <p:extLst>
      <p:ext uri="{BB962C8B-B14F-4D97-AF65-F5344CB8AC3E}">
        <p14:creationId xmlns:p14="http://schemas.microsoft.com/office/powerpoint/2010/main" val="453524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a:cs typeface="B Nazanin" panose="00000400000000000000" pitchFamily="2" charset="-78"/>
              </a:rPr>
              <a:t>نرخ باروري كلي كمتر از حد جايگزيني</a:t>
            </a:r>
            <a:endParaRPr lang="en-US" dirty="0">
              <a:cs typeface="B Nazanin" panose="00000400000000000000" pitchFamily="2" charset="-78"/>
            </a:endParaRPr>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788" y="1371600"/>
            <a:ext cx="7972425" cy="536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7848600" y="4081790"/>
            <a:ext cx="381000" cy="261610"/>
          </a:xfrm>
          <a:prstGeom prst="rect">
            <a:avLst/>
          </a:prstGeom>
          <a:solidFill>
            <a:srgbClr val="92D050"/>
          </a:solidFill>
        </p:spPr>
        <p:txBody>
          <a:bodyPr wrap="square" rtlCol="0">
            <a:spAutoFit/>
          </a:bodyPr>
          <a:lstStyle/>
          <a:p>
            <a:r>
              <a:rPr lang="fa-IR" sz="1100" dirty="0" smtClean="0"/>
              <a:t>1.8</a:t>
            </a:r>
            <a:endParaRPr lang="en-US" sz="1100" dirty="0"/>
          </a:p>
        </p:txBody>
      </p:sp>
      <p:sp>
        <p:nvSpPr>
          <p:cNvPr id="10" name="TextBox 9"/>
          <p:cNvSpPr txBox="1"/>
          <p:nvPr/>
        </p:nvSpPr>
        <p:spPr>
          <a:xfrm>
            <a:off x="5832143" y="1676400"/>
            <a:ext cx="1752600" cy="646331"/>
          </a:xfrm>
          <a:prstGeom prst="rect">
            <a:avLst/>
          </a:prstGeom>
          <a:noFill/>
        </p:spPr>
        <p:txBody>
          <a:bodyPr wrap="square" rtlCol="0">
            <a:spAutoFit/>
          </a:bodyPr>
          <a:lstStyle/>
          <a:p>
            <a:pPr algn="r" rtl="1"/>
            <a:r>
              <a:rPr lang="fa-IR" b="1" dirty="0" smtClean="0">
                <a:cs typeface="B Nazanin" panose="00000400000000000000" pitchFamily="2" charset="-78"/>
              </a:rPr>
              <a:t>تصویب قانون تنظیم خانواده و جمعیت</a:t>
            </a:r>
            <a:endParaRPr lang="en-US" b="1" dirty="0">
              <a:cs typeface="B Nazanin" panose="00000400000000000000" pitchFamily="2" charset="-78"/>
            </a:endParaRPr>
          </a:p>
        </p:txBody>
      </p:sp>
      <p:cxnSp>
        <p:nvCxnSpPr>
          <p:cNvPr id="11" name="Straight Arrow Connector 10"/>
          <p:cNvCxnSpPr/>
          <p:nvPr/>
        </p:nvCxnSpPr>
        <p:spPr>
          <a:xfrm flipH="1">
            <a:off x="5410200" y="2295435"/>
            <a:ext cx="914400" cy="1258669"/>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Slide Number Placeholder 6"/>
          <p:cNvSpPr>
            <a:spLocks noGrp="1"/>
          </p:cNvSpPr>
          <p:nvPr>
            <p:ph type="sldNum" sz="quarter" idx="12"/>
          </p:nvPr>
        </p:nvSpPr>
        <p:spPr/>
        <p:txBody>
          <a:bodyPr/>
          <a:lstStyle/>
          <a:p>
            <a:fld id="{B47256E6-2FBC-457D-986F-9922748A6919}" type="slidenum">
              <a:rPr lang="en-US" smtClean="0"/>
              <a:pPr/>
              <a:t>41</a:t>
            </a:fld>
            <a:endParaRPr lang="en-US"/>
          </a:p>
        </p:txBody>
      </p:sp>
      <p:sp>
        <p:nvSpPr>
          <p:cNvPr id="8" name="Down Arrow 7"/>
          <p:cNvSpPr/>
          <p:nvPr/>
        </p:nvSpPr>
        <p:spPr>
          <a:xfrm>
            <a:off x="6084168" y="3200528"/>
            <a:ext cx="648072" cy="66052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9448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212398636"/>
              </p:ext>
            </p:extLst>
          </p:nvPr>
        </p:nvGraphicFramePr>
        <p:xfrm>
          <a:off x="107504" y="387991"/>
          <a:ext cx="8856984" cy="60820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509244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1451265952"/>
              </p:ext>
            </p:extLst>
          </p:nvPr>
        </p:nvGraphicFramePr>
        <p:xfrm>
          <a:off x="179512" y="387991"/>
          <a:ext cx="8784976" cy="60820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453440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3969799915"/>
              </p:ext>
            </p:extLst>
          </p:nvPr>
        </p:nvGraphicFramePr>
        <p:xfrm>
          <a:off x="-1476375" y="260648"/>
          <a:ext cx="12096750" cy="626469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54366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2292462427"/>
              </p:ext>
            </p:extLst>
          </p:nvPr>
        </p:nvGraphicFramePr>
        <p:xfrm>
          <a:off x="179512" y="393700"/>
          <a:ext cx="8784976" cy="607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341264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1964223748"/>
              </p:ext>
            </p:extLst>
          </p:nvPr>
        </p:nvGraphicFramePr>
        <p:xfrm>
          <a:off x="107505" y="395694"/>
          <a:ext cx="8856984" cy="60666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143893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1040388348"/>
              </p:ext>
            </p:extLst>
          </p:nvPr>
        </p:nvGraphicFramePr>
        <p:xfrm>
          <a:off x="107504" y="188640"/>
          <a:ext cx="8856984" cy="64807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064304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1857694670"/>
              </p:ext>
            </p:extLst>
          </p:nvPr>
        </p:nvGraphicFramePr>
        <p:xfrm>
          <a:off x="179512" y="393700"/>
          <a:ext cx="8856984" cy="6070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noGrp="1"/>
          </p:cNvGraphicFramePr>
          <p:nvPr>
            <p:extLst>
              <p:ext uri="{D42A27DB-BD31-4B8C-83A1-F6EECF244321}">
                <p14:modId xmlns:p14="http://schemas.microsoft.com/office/powerpoint/2010/main" val="4273501905"/>
              </p:ext>
            </p:extLst>
          </p:nvPr>
        </p:nvGraphicFramePr>
        <p:xfrm>
          <a:off x="179512" y="393700"/>
          <a:ext cx="8856984" cy="6070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338180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1857694670"/>
              </p:ext>
            </p:extLst>
          </p:nvPr>
        </p:nvGraphicFramePr>
        <p:xfrm>
          <a:off x="179512" y="393700"/>
          <a:ext cx="8856984" cy="607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49568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ایلام 1395/7/25</a:t>
            </a:r>
            <a:endParaRPr lang="fa-IR" dirty="0">
              <a:solidFill>
                <a:schemeClr val="tx1"/>
              </a:solidFill>
              <a:cs typeface="B Nazanin" pitchFamily="2" charset="-78"/>
            </a:endParaRPr>
          </a:p>
        </p:txBody>
      </p:sp>
    </p:spTree>
    <p:extLst>
      <p:ext uri="{BB962C8B-B14F-4D97-AF65-F5344CB8AC3E}">
        <p14:creationId xmlns:p14="http://schemas.microsoft.com/office/powerpoint/2010/main" val="1733304293"/>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3234623082"/>
              </p:ext>
            </p:extLst>
          </p:nvPr>
        </p:nvGraphicFramePr>
        <p:xfrm>
          <a:off x="107504" y="393700"/>
          <a:ext cx="8856984" cy="607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172811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4107991659"/>
              </p:ext>
            </p:extLst>
          </p:nvPr>
        </p:nvGraphicFramePr>
        <p:xfrm>
          <a:off x="107504" y="116632"/>
          <a:ext cx="8928992" cy="655272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080508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1282380546"/>
              </p:ext>
            </p:extLst>
          </p:nvPr>
        </p:nvGraphicFramePr>
        <p:xfrm>
          <a:off x="107504" y="393700"/>
          <a:ext cx="8928992" cy="607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000496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noGrp="1"/>
          </p:cNvGraphicFramePr>
          <p:nvPr>
            <p:extLst>
              <p:ext uri="{D42A27DB-BD31-4B8C-83A1-F6EECF244321}">
                <p14:modId xmlns:p14="http://schemas.microsoft.com/office/powerpoint/2010/main" val="1026732263"/>
              </p:ext>
            </p:extLst>
          </p:nvPr>
        </p:nvGraphicFramePr>
        <p:xfrm>
          <a:off x="107504" y="188640"/>
          <a:ext cx="8928992" cy="64807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822427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07503" y="260648"/>
            <a:ext cx="8856985" cy="6408712"/>
          </a:xfrm>
          <a:prstGeom prst="rect">
            <a:avLst/>
          </a:prstGeom>
        </p:spPr>
      </p:pic>
    </p:spTree>
    <p:extLst>
      <p:ext uri="{BB962C8B-B14F-4D97-AF65-F5344CB8AC3E}">
        <p14:creationId xmlns:p14="http://schemas.microsoft.com/office/powerpoint/2010/main" val="343363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78301232"/>
              </p:ext>
            </p:extLst>
          </p:nvPr>
        </p:nvGraphicFramePr>
        <p:xfrm>
          <a:off x="107504" y="116632"/>
          <a:ext cx="8856984" cy="66247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210744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522882492"/>
              </p:ext>
            </p:extLst>
          </p:nvPr>
        </p:nvGraphicFramePr>
        <p:xfrm>
          <a:off x="107504" y="188640"/>
          <a:ext cx="8856984" cy="64807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163699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295611387"/>
              </p:ext>
            </p:extLst>
          </p:nvPr>
        </p:nvGraphicFramePr>
        <p:xfrm>
          <a:off x="107504" y="393700"/>
          <a:ext cx="8928992" cy="607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612303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3771513527"/>
              </p:ext>
            </p:extLst>
          </p:nvPr>
        </p:nvGraphicFramePr>
        <p:xfrm>
          <a:off x="107504" y="393700"/>
          <a:ext cx="8856984" cy="607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607656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1960213878"/>
              </p:ext>
            </p:extLst>
          </p:nvPr>
        </p:nvGraphicFramePr>
        <p:xfrm>
          <a:off x="107504" y="393700"/>
          <a:ext cx="8856984" cy="620365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460032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تربت جام ۱۳۹۵/۴/۲۰</a:t>
            </a:r>
            <a:endParaRPr lang="fa-IR" dirty="0">
              <a:solidFill>
                <a:schemeClr val="tx1"/>
              </a:solidFill>
              <a:cs typeface="B Nazanin" pitchFamily="2" charset="-78"/>
            </a:endParaRPr>
          </a:p>
        </p:txBody>
      </p:sp>
    </p:spTree>
    <p:extLst>
      <p:ext uri="{BB962C8B-B14F-4D97-AF65-F5344CB8AC3E}">
        <p14:creationId xmlns:p14="http://schemas.microsoft.com/office/powerpoint/2010/main" val="701583988"/>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1650371870"/>
              </p:ext>
            </p:extLst>
          </p:nvPr>
        </p:nvGraphicFramePr>
        <p:xfrm>
          <a:off x="179512" y="393700"/>
          <a:ext cx="8784976" cy="607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536969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2057095952"/>
              </p:ext>
            </p:extLst>
          </p:nvPr>
        </p:nvGraphicFramePr>
        <p:xfrm>
          <a:off x="179512" y="393700"/>
          <a:ext cx="8856984" cy="607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379305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4099774045"/>
              </p:ext>
            </p:extLst>
          </p:nvPr>
        </p:nvGraphicFramePr>
        <p:xfrm>
          <a:off x="179512" y="393700"/>
          <a:ext cx="8784976" cy="607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775089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1297031889"/>
              </p:ext>
            </p:extLst>
          </p:nvPr>
        </p:nvGraphicFramePr>
        <p:xfrm>
          <a:off x="179512" y="393700"/>
          <a:ext cx="8784976" cy="6070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254864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b="1" dirty="0" smtClean="0">
                <a:cs typeface="B Nazanin" panose="00000400000000000000" pitchFamily="2" charset="-78"/>
              </a:rPr>
              <a:t>زوجین در آستانه ازدواج در کشور تمایل به داشتن چند فرزند دارند؟</a:t>
            </a:r>
            <a:endParaRPr lang="fa-IR" b="1" dirty="0">
              <a:cs typeface="B Nazanin" panose="00000400000000000000" pitchFamily="2" charset="-78"/>
            </a:endParaRPr>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33503487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b="1" dirty="0" smtClean="0">
                <a:cs typeface="B Nazanin" panose="00000400000000000000" pitchFamily="2" charset="-78"/>
              </a:rPr>
              <a:t>تغییرات جمعیت کشور در 100 سال گذشته</a:t>
            </a:r>
            <a:endParaRPr lang="en-US" b="1" dirty="0">
              <a:cs typeface="B Nazanin" panose="00000400000000000000" pitchFamily="2" charset="-78"/>
            </a:endParaRPr>
          </a:p>
        </p:txBody>
      </p:sp>
      <p:pic>
        <p:nvPicPr>
          <p:cNvPr id="61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1524000"/>
            <a:ext cx="8153399"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47256E6-2FBC-457D-986F-9922748A6919}" type="slidenum">
              <a:rPr lang="en-US" smtClean="0"/>
              <a:pPr/>
              <a:t>65</a:t>
            </a:fld>
            <a:endParaRPr lang="en-US"/>
          </a:p>
        </p:txBody>
      </p:sp>
    </p:spTree>
    <p:extLst>
      <p:ext uri="{BB962C8B-B14F-4D97-AF65-F5344CB8AC3E}">
        <p14:creationId xmlns:p14="http://schemas.microsoft.com/office/powerpoint/2010/main" val="3259511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noGrp="1"/>
          </p:cNvGraphicFramePr>
          <p:nvPr>
            <p:extLst>
              <p:ext uri="{D42A27DB-BD31-4B8C-83A1-F6EECF244321}">
                <p14:modId xmlns:p14="http://schemas.microsoft.com/office/powerpoint/2010/main" val="240169529"/>
              </p:ext>
            </p:extLst>
          </p:nvPr>
        </p:nvGraphicFramePr>
        <p:xfrm>
          <a:off x="-82918" y="395694"/>
          <a:ext cx="9309835" cy="60666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2257324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a:graphicFrameLocks noGrp="1"/>
          </p:cNvGraphicFramePr>
          <p:nvPr>
            <p:extLst>
              <p:ext uri="{D42A27DB-BD31-4B8C-83A1-F6EECF244321}">
                <p14:modId xmlns:p14="http://schemas.microsoft.com/office/powerpoint/2010/main" val="440080084"/>
              </p:ext>
            </p:extLst>
          </p:nvPr>
        </p:nvGraphicFramePr>
        <p:xfrm>
          <a:off x="283307" y="512884"/>
          <a:ext cx="8577385" cy="58322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4145781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5400" b="1" dirty="0" smtClean="0">
                <a:cs typeface="B Nazanin" panose="00000400000000000000" pitchFamily="2" charset="-78"/>
              </a:rPr>
              <a:t>سیاست های </a:t>
            </a:r>
            <a:r>
              <a:rPr lang="fa-IR" sz="5400" b="1" dirty="0" err="1" smtClean="0">
                <a:cs typeface="B Nazanin" panose="00000400000000000000" pitchFamily="2" charset="-78"/>
              </a:rPr>
              <a:t>ابلاغی</a:t>
            </a:r>
            <a:r>
              <a:rPr lang="fa-IR" sz="5400" b="1" dirty="0" smtClean="0">
                <a:cs typeface="B Nazanin" panose="00000400000000000000" pitchFamily="2" charset="-78"/>
              </a:rPr>
              <a:t> جمعیت</a:t>
            </a:r>
            <a:endParaRPr lang="fa-IR" sz="5400" b="1" dirty="0">
              <a:cs typeface="B Nazanin" panose="00000400000000000000" pitchFamily="2" charset="-78"/>
            </a:endParaRPr>
          </a:p>
        </p:txBody>
      </p:sp>
      <p:sp>
        <p:nvSpPr>
          <p:cNvPr id="3" name="Content Placeholder 2"/>
          <p:cNvSpPr>
            <a:spLocks noGrp="1"/>
          </p:cNvSpPr>
          <p:nvPr>
            <p:ph idx="1"/>
          </p:nvPr>
        </p:nvSpPr>
        <p:spPr>
          <a:xfrm>
            <a:off x="457200" y="1988840"/>
            <a:ext cx="8229600" cy="4137323"/>
          </a:xfrm>
        </p:spPr>
        <p:txBody>
          <a:bodyPr>
            <a:noAutofit/>
          </a:bodyPr>
          <a:lstStyle/>
          <a:p>
            <a:pPr marL="0" indent="0" algn="ctr">
              <a:buNone/>
            </a:pPr>
            <a:r>
              <a:rPr lang="en-US" sz="4800" dirty="0" smtClean="0">
                <a:cs typeface="B Nazanin" panose="00000400000000000000" pitchFamily="2" charset="-78"/>
              </a:rPr>
              <a:t>…</a:t>
            </a:r>
            <a:r>
              <a:rPr lang="ar-SA" sz="4800" dirty="0" smtClean="0">
                <a:cs typeface="B Nazanin" panose="00000400000000000000" pitchFamily="2" charset="-78"/>
              </a:rPr>
              <a:t>تقويت </a:t>
            </a:r>
            <a:r>
              <a:rPr lang="ar-SA" sz="4800" dirty="0">
                <a:cs typeface="B Nazanin" panose="00000400000000000000" pitchFamily="2" charset="-78"/>
              </a:rPr>
              <a:t>نظام تامين اجتماعي خدمات بهداشتي و درماني و مراقبت هاي پزشكي در جهت سلامت باروري و فرزند آوري</a:t>
            </a:r>
            <a:endParaRPr lang="fa-IR" sz="4800" dirty="0">
              <a:cs typeface="B Nazanin" panose="00000400000000000000" pitchFamily="2" charset="-78"/>
            </a:endParaRPr>
          </a:p>
        </p:txBody>
      </p:sp>
    </p:spTree>
    <p:extLst>
      <p:ext uri="{BB962C8B-B14F-4D97-AF65-F5344CB8AC3E}">
        <p14:creationId xmlns:p14="http://schemas.microsoft.com/office/powerpoint/2010/main" val="257204003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b="1" dirty="0" smtClean="0">
                <a:cs typeface="B Nazanin" panose="00000400000000000000" pitchFamily="2" charset="-78"/>
              </a:rPr>
              <a:t>بیانات در ملاقات با نمایندگان محترم</a:t>
            </a:r>
            <a:endParaRPr lang="en-US" b="1"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marL="0" indent="0" algn="r" rtl="1">
              <a:buNone/>
            </a:pPr>
            <a:r>
              <a:rPr lang="fa-IR" b="1" i="1" dirty="0" smtClean="0">
                <a:cs typeface="B Nazanin" panose="00000400000000000000" pitchFamily="2" charset="-78"/>
              </a:rPr>
              <a:t>هيچ </a:t>
            </a:r>
            <a:r>
              <a:rPr lang="fa-IR" b="1" i="1" dirty="0">
                <a:cs typeface="B Nazanin" panose="00000400000000000000" pitchFamily="2" charset="-78"/>
              </a:rPr>
              <a:t>منافاتى ندارد که ما مراعات بهداشت و سلامت مادران و فرزندان و نوزادان را بکنيم - که خيلى مهم است</a:t>
            </a:r>
            <a:r>
              <a:rPr lang="fa-IR" dirty="0">
                <a:cs typeface="B Nazanin" panose="00000400000000000000" pitchFamily="2" charset="-78"/>
              </a:rPr>
              <a:t> </a:t>
            </a:r>
            <a:r>
              <a:rPr lang="fa-IR" dirty="0" smtClean="0">
                <a:cs typeface="B Nazanin" panose="00000400000000000000" pitchFamily="2" charset="-78"/>
              </a:rPr>
              <a:t>- در </a:t>
            </a:r>
            <a:r>
              <a:rPr lang="fa-IR" dirty="0">
                <a:cs typeface="B Nazanin" panose="00000400000000000000" pitchFamily="2" charset="-78"/>
              </a:rPr>
              <a:t>عين حال مراقب باشيم اشتباهى را که قبلاً کردیم، ادامه ندهيم، دنبال نکنيم</a:t>
            </a:r>
            <a:r>
              <a:rPr lang="fa-IR" dirty="0" smtClean="0">
                <a:cs typeface="B Nazanin" panose="00000400000000000000" pitchFamily="2" charset="-78"/>
              </a:rPr>
              <a:t>؛ ما </a:t>
            </a:r>
            <a:r>
              <a:rPr lang="fa-IR" dirty="0">
                <a:cs typeface="B Nazanin" panose="00000400000000000000" pitchFamily="2" charset="-78"/>
              </a:rPr>
              <a:t>باید حرکتمان </a:t>
            </a:r>
            <a:r>
              <a:rPr lang="fa-IR" dirty="0" smtClean="0">
                <a:cs typeface="B Nazanin" panose="00000400000000000000" pitchFamily="2" charset="-78"/>
              </a:rPr>
              <a:t>... حرکت </a:t>
            </a:r>
            <a:r>
              <a:rPr lang="fa-IR" b="1" i="1" dirty="0" smtClean="0">
                <a:cs typeface="B Nazanin" panose="00000400000000000000" pitchFamily="2" charset="-78"/>
              </a:rPr>
              <a:t>صحيح و </a:t>
            </a:r>
            <a:r>
              <a:rPr lang="fa-IR" b="1" i="1" dirty="0">
                <a:cs typeface="B Nazanin" panose="00000400000000000000" pitchFamily="2" charset="-78"/>
              </a:rPr>
              <a:t>منطقى و خردمندانه و عالمانه</a:t>
            </a:r>
            <a:r>
              <a:rPr lang="fa-IR" dirty="0">
                <a:cs typeface="B Nazanin" panose="00000400000000000000" pitchFamily="2" charset="-78"/>
              </a:rPr>
              <a:t> </a:t>
            </a:r>
            <a:r>
              <a:rPr lang="fa-IR" dirty="0" smtClean="0">
                <a:cs typeface="B Nazanin" panose="00000400000000000000" pitchFamily="2" charset="-78"/>
              </a:rPr>
              <a:t>باشد ...</a:t>
            </a:r>
          </a:p>
          <a:p>
            <a:pPr marL="0" indent="0" algn="l" rtl="1">
              <a:buNone/>
            </a:pPr>
            <a:r>
              <a:rPr lang="fa-IR" b="1" dirty="0" smtClean="0">
                <a:cs typeface="B Nazanin" panose="00000400000000000000" pitchFamily="2" charset="-78"/>
              </a:rPr>
              <a:t>مقام معظم رهبری</a:t>
            </a:r>
            <a:endParaRPr lang="en-US" b="1" dirty="0">
              <a:cs typeface="B Nazanin" panose="00000400000000000000" pitchFamily="2" charset="-78"/>
            </a:endParaRPr>
          </a:p>
        </p:txBody>
      </p:sp>
    </p:spTree>
    <p:extLst>
      <p:ext uri="{BB962C8B-B14F-4D97-AF65-F5344CB8AC3E}">
        <p14:creationId xmlns:p14="http://schemas.microsoft.com/office/powerpoint/2010/main" val="41720951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مراغه 1395/2/19</a:t>
            </a:r>
            <a:endParaRPr lang="fa-IR" dirty="0">
              <a:solidFill>
                <a:schemeClr val="tx1"/>
              </a:solidFill>
              <a:cs typeface="B Nazanin" pitchFamily="2" charset="-78"/>
            </a:endParaRPr>
          </a:p>
        </p:txBody>
      </p:sp>
    </p:spTree>
    <p:extLst>
      <p:ext uri="{BB962C8B-B14F-4D97-AF65-F5344CB8AC3E}">
        <p14:creationId xmlns:p14="http://schemas.microsoft.com/office/powerpoint/2010/main" val="1933425582"/>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a:bodyPr>
          <a:lstStyle/>
          <a:p>
            <a:r>
              <a:rPr lang="fa-IR" b="1" dirty="0" smtClean="0">
                <a:cs typeface="B Nazanin" pitchFamily="2" charset="-78"/>
              </a:rPr>
              <a:t>باروری سالم و فرزندآوری</a:t>
            </a:r>
            <a:endParaRPr lang="fa-IR" dirty="0">
              <a:cs typeface="B Nazanin" pitchFamily="2" charset="-78"/>
            </a:endParaRPr>
          </a:p>
        </p:txBody>
      </p:sp>
      <p:sp>
        <p:nvSpPr>
          <p:cNvPr id="3" name="Content Placeholder 2"/>
          <p:cNvSpPr>
            <a:spLocks noGrp="1"/>
          </p:cNvSpPr>
          <p:nvPr>
            <p:ph idx="1"/>
          </p:nvPr>
        </p:nvSpPr>
        <p:spPr>
          <a:xfrm>
            <a:off x="457200" y="1268760"/>
            <a:ext cx="8229600" cy="4925144"/>
          </a:xfrm>
        </p:spPr>
        <p:txBody>
          <a:bodyPr>
            <a:noAutofit/>
          </a:bodyPr>
          <a:lstStyle/>
          <a:p>
            <a:pPr lvl="0"/>
            <a:r>
              <a:rPr lang="fa-IR" sz="1900" dirty="0" smtClean="0">
                <a:cs typeface="B Nazanin" pitchFamily="2" charset="-78"/>
              </a:rPr>
              <a:t>آموزش </a:t>
            </a:r>
            <a:r>
              <a:rPr lang="fa-IR" sz="1900" dirty="0">
                <a:cs typeface="B Nazanin" pitchFamily="2" charset="-78"/>
              </a:rPr>
              <a:t>و ارتقاي توانمندي پرسنل سطوح مختلف در مورد ارایه خدمات باروري سالم بر مبناي حقوق سلامت باروری</a:t>
            </a:r>
            <a:endParaRPr lang="en-US" sz="1900" dirty="0">
              <a:cs typeface="B Nazanin" pitchFamily="2" charset="-78"/>
            </a:endParaRPr>
          </a:p>
          <a:p>
            <a:pPr lvl="0"/>
            <a:r>
              <a:rPr lang="fa-IR" sz="1900" dirty="0">
                <a:cs typeface="B Nazanin" pitchFamily="2" charset="-78"/>
              </a:rPr>
              <a:t>بازنگري در استانداردهاي مشاوره خدمات باروري سالم در </a:t>
            </a:r>
            <a:r>
              <a:rPr lang="fa-IR" sz="1900" dirty="0" smtClean="0">
                <a:cs typeface="B Nazanin" pitchFamily="2" charset="-78"/>
              </a:rPr>
              <a:t>راستاي:</a:t>
            </a:r>
          </a:p>
          <a:p>
            <a:pPr marL="514350" lvl="0" indent="-514350">
              <a:buFont typeface="+mj-lt"/>
              <a:buAutoNum type="arabicPeriod"/>
            </a:pPr>
            <a:r>
              <a:rPr lang="fa-IR" sz="1900" dirty="0" smtClean="0">
                <a:cs typeface="B Nazanin" pitchFamily="2" charset="-78"/>
                <a:hlinkClick r:id="rId2" action="ppaction://hlinksldjump"/>
              </a:rPr>
              <a:t>افزایش </a:t>
            </a:r>
            <a:r>
              <a:rPr lang="fa-IR" sz="1900" dirty="0">
                <a:cs typeface="B Nazanin" pitchFamily="2" charset="-78"/>
                <a:hlinkClick r:id="rId2" action="ppaction://hlinksldjump"/>
              </a:rPr>
              <a:t>بارداری های ارادی و برنامه ریزی شده، </a:t>
            </a:r>
            <a:endParaRPr lang="fa-IR" sz="1900" dirty="0" smtClean="0">
              <a:cs typeface="B Nazanin" pitchFamily="2" charset="-78"/>
            </a:endParaRPr>
          </a:p>
          <a:p>
            <a:pPr marL="514350" lvl="0" indent="-514350">
              <a:buFont typeface="+mj-lt"/>
              <a:buAutoNum type="arabicPeriod"/>
            </a:pPr>
            <a:r>
              <a:rPr lang="fa-IR" sz="1900" dirty="0" smtClean="0">
                <a:cs typeface="B Nazanin" pitchFamily="2" charset="-78"/>
                <a:hlinkClick r:id="rId3" action="ppaction://hlinksldjump"/>
              </a:rPr>
              <a:t>کاهش </a:t>
            </a:r>
            <a:r>
              <a:rPr lang="fa-IR" sz="1900" dirty="0">
                <a:cs typeface="B Nazanin" pitchFamily="2" charset="-78"/>
                <a:hlinkClick r:id="rId3" action="ppaction://hlinksldjump"/>
              </a:rPr>
              <a:t>میانگین فاصله زمانی بین ازدواج و فرزند </a:t>
            </a:r>
            <a:r>
              <a:rPr lang="fa-IR" sz="1900" dirty="0" smtClean="0">
                <a:cs typeface="B Nazanin" pitchFamily="2" charset="-78"/>
                <a:hlinkClick r:id="rId3" action="ppaction://hlinksldjump"/>
              </a:rPr>
              <a:t>اول</a:t>
            </a:r>
            <a:r>
              <a:rPr lang="fa-IR" sz="1900" dirty="0">
                <a:cs typeface="B Nazanin" pitchFamily="2" charset="-78"/>
                <a:hlinkClick r:id="rId3" action="ppaction://hlinksldjump"/>
              </a:rPr>
              <a:t> </a:t>
            </a:r>
            <a:r>
              <a:rPr lang="fa-IR" sz="1900" dirty="0" smtClean="0">
                <a:cs typeface="B Nazanin" pitchFamily="2" charset="-78"/>
                <a:hlinkClick r:id="rId3" action="ppaction://hlinksldjump"/>
              </a:rPr>
              <a:t>و کاهش </a:t>
            </a:r>
            <a:r>
              <a:rPr lang="fa-IR" sz="1900" dirty="0">
                <a:cs typeface="B Nazanin" pitchFamily="2" charset="-78"/>
                <a:hlinkClick r:id="rId3" action="ppaction://hlinksldjump"/>
              </a:rPr>
              <a:t>میانگین فاصله زمانی بین فرزندان، </a:t>
            </a:r>
            <a:endParaRPr lang="fa-IR" sz="1900" dirty="0" smtClean="0">
              <a:cs typeface="B Nazanin" pitchFamily="2" charset="-78"/>
            </a:endParaRPr>
          </a:p>
          <a:p>
            <a:pPr marL="514350" lvl="0" indent="-514350">
              <a:buFont typeface="+mj-lt"/>
              <a:buAutoNum type="arabicPeriod"/>
            </a:pPr>
            <a:r>
              <a:rPr lang="fa-IR" sz="1900" dirty="0" smtClean="0">
                <a:cs typeface="B Nazanin" pitchFamily="2" charset="-78"/>
                <a:hlinkClick r:id="rId4" action="ppaction://hlinksldjump"/>
              </a:rPr>
              <a:t>کاهش </a:t>
            </a:r>
            <a:r>
              <a:rPr lang="fa-IR" sz="1900" dirty="0">
                <a:cs typeface="B Nazanin" pitchFamily="2" charset="-78"/>
                <a:hlinkClick r:id="rId4" action="ppaction://hlinksldjump"/>
              </a:rPr>
              <a:t>بارداری های پرخطر، </a:t>
            </a:r>
            <a:endParaRPr lang="fa-IR" sz="1900" dirty="0" smtClean="0">
              <a:cs typeface="B Nazanin" pitchFamily="2" charset="-78"/>
            </a:endParaRPr>
          </a:p>
          <a:p>
            <a:pPr marL="514350" lvl="0" indent="-514350">
              <a:buFont typeface="+mj-lt"/>
              <a:buAutoNum type="arabicPeriod"/>
            </a:pPr>
            <a:r>
              <a:rPr lang="fa-IR" sz="1900" dirty="0" smtClean="0">
                <a:cs typeface="B Nazanin" pitchFamily="2" charset="-78"/>
                <a:hlinkClick r:id="rId5" action="ppaction://hlinksldjump"/>
              </a:rPr>
              <a:t>کاهش سقط</a:t>
            </a:r>
            <a:endParaRPr lang="en-US" sz="1900" dirty="0">
              <a:cs typeface="B Nazanin" pitchFamily="2" charset="-78"/>
            </a:endParaRPr>
          </a:p>
          <a:p>
            <a:pPr lvl="0"/>
            <a:r>
              <a:rPr lang="fa-IR" sz="1900" dirty="0">
                <a:cs typeface="B Nazanin" pitchFamily="2" charset="-78"/>
                <a:hlinkClick r:id="rId5" action="ppaction://hlinksldjump"/>
              </a:rPr>
              <a:t>تامين خدمات باروري سالم </a:t>
            </a:r>
            <a:endParaRPr lang="en-US" sz="1900" dirty="0">
              <a:cs typeface="B Nazanin" pitchFamily="2" charset="-78"/>
            </a:endParaRPr>
          </a:p>
          <a:p>
            <a:pPr lvl="0"/>
            <a:r>
              <a:rPr lang="fa-IR" sz="1900" dirty="0" smtClean="0">
                <a:cs typeface="B Nazanin" pitchFamily="2" charset="-78"/>
                <a:hlinkClick r:id="rId6" action="ppaction://hlinksldjump"/>
              </a:rPr>
              <a:t>ايجاد </a:t>
            </a:r>
            <a:r>
              <a:rPr lang="fa-IR" sz="1900" dirty="0">
                <a:cs typeface="B Nazanin" pitchFamily="2" charset="-78"/>
                <a:hlinkClick r:id="rId6" action="ppaction://hlinksldjump"/>
              </a:rPr>
              <a:t>دسترسي و تسهيلات مناسب به خدمات </a:t>
            </a:r>
            <a:r>
              <a:rPr lang="fa-IR" sz="1900" dirty="0" smtClean="0">
                <a:cs typeface="B Nazanin" pitchFamily="2" charset="-78"/>
                <a:hlinkClick r:id="rId6" action="ppaction://hlinksldjump"/>
              </a:rPr>
              <a:t>جراحی بازگشت باروری</a:t>
            </a:r>
            <a:endParaRPr lang="en-US" sz="1900" dirty="0">
              <a:cs typeface="B Nazanin" pitchFamily="2" charset="-78"/>
            </a:endParaRPr>
          </a:p>
          <a:p>
            <a:pPr lvl="0"/>
            <a:r>
              <a:rPr lang="fa-IR" sz="1900" dirty="0">
                <a:cs typeface="B Nazanin" pitchFamily="2" charset="-78"/>
                <a:hlinkClick r:id="rId7" action="ppaction://hlinksldjump"/>
              </a:rPr>
              <a:t>بازنگری در شاخص های برنامه سلامت </a:t>
            </a:r>
            <a:r>
              <a:rPr lang="fa-IR" sz="1900" dirty="0" smtClean="0">
                <a:cs typeface="B Nazanin" pitchFamily="2" charset="-78"/>
                <a:hlinkClick r:id="rId7" action="ppaction://hlinksldjump"/>
              </a:rPr>
              <a:t>باروری</a:t>
            </a:r>
            <a:endParaRPr lang="fa-IR" sz="1900" dirty="0" smtClean="0">
              <a:cs typeface="B Nazanin" pitchFamily="2" charset="-78"/>
            </a:endParaRPr>
          </a:p>
          <a:p>
            <a:pPr lvl="0"/>
            <a:r>
              <a:rPr lang="fa-IR" sz="1900" dirty="0" smtClean="0">
                <a:cs typeface="B Nazanin" pitchFamily="2" charset="-78"/>
              </a:rPr>
              <a:t>استفاده </a:t>
            </a:r>
            <a:r>
              <a:rPr lang="fa-IR" sz="1900" dirty="0">
                <a:cs typeface="B Nazanin" pitchFamily="2" charset="-78"/>
              </a:rPr>
              <a:t>از ظرفيت موجود در بخش خصوصي و سایر دستگاه ها</a:t>
            </a:r>
            <a:endParaRPr lang="en-US" sz="1900" dirty="0">
              <a:cs typeface="B Nazanin" pitchFamily="2" charset="-78"/>
            </a:endParaRPr>
          </a:p>
          <a:p>
            <a:pPr lvl="0"/>
            <a:r>
              <a:rPr lang="fa-IR" sz="1900" dirty="0">
                <a:cs typeface="B Nazanin" pitchFamily="2" charset="-78"/>
              </a:rPr>
              <a:t>تعيين اولويت هاي پژوهش هاي كاربردي در راستاي سلامت باروري و </a:t>
            </a:r>
            <a:r>
              <a:rPr lang="fa-IR" sz="1900" dirty="0" err="1" smtClean="0">
                <a:cs typeface="B Nazanin" pitchFamily="2" charset="-78"/>
              </a:rPr>
              <a:t>فرزند</a:t>
            </a:r>
            <a:r>
              <a:rPr lang="fa-IR" sz="1900" dirty="0" err="1" smtClean="0">
                <a:cs typeface="B Nazanin" pitchFamily="2" charset="-78"/>
                <a:hlinkClick r:id="rId8" action="ppaction://hlinksldjump"/>
              </a:rPr>
              <a:t>آوري</a:t>
            </a:r>
            <a:endParaRPr lang="en-US" sz="1900"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randombar(horizontal)">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randombar(horizontal)">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3600" b="1" dirty="0" smtClean="0">
                <a:cs typeface="B Nazanin" panose="00000400000000000000" pitchFamily="2" charset="-78"/>
              </a:rPr>
              <a:t>کمک به خانواده ها در برآورده نمودن تمایلات باروری</a:t>
            </a:r>
            <a:endParaRPr lang="fa-IR" sz="3600" b="1" dirty="0">
              <a:cs typeface="B Nazanin" panose="00000400000000000000" pitchFamily="2" charset="-78"/>
            </a:endParaRPr>
          </a:p>
        </p:txBody>
      </p:sp>
      <p:sp>
        <p:nvSpPr>
          <p:cNvPr id="4" name="Content Placeholder 3"/>
          <p:cNvSpPr>
            <a:spLocks noGrp="1"/>
          </p:cNvSpPr>
          <p:nvPr>
            <p:ph idx="1"/>
          </p:nvPr>
        </p:nvSpPr>
        <p:spPr/>
        <p:txBody>
          <a:bodyPr/>
          <a:lstStyle/>
          <a:p>
            <a:r>
              <a:rPr lang="fa-IR" dirty="0" smtClean="0">
                <a:cs typeface="B Nazanin" panose="00000400000000000000" pitchFamily="2" charset="-78"/>
              </a:rPr>
              <a:t>مروری بر سوابق سلامت و سلامت باروری خانواده ها</a:t>
            </a:r>
          </a:p>
          <a:p>
            <a:r>
              <a:rPr lang="fa-IR" dirty="0" smtClean="0">
                <a:cs typeface="B Nazanin" panose="00000400000000000000" pitchFamily="2" charset="-78"/>
              </a:rPr>
              <a:t>آگاهی از تمایلات باروری خانواده ها</a:t>
            </a:r>
          </a:p>
          <a:p>
            <a:r>
              <a:rPr lang="fa-IR" dirty="0" smtClean="0">
                <a:cs typeface="B Nazanin" panose="00000400000000000000" pitchFamily="2" charset="-78"/>
              </a:rPr>
              <a:t>شناسایی خانواده های واجد شرایط با چارچوب سلامت</a:t>
            </a:r>
          </a:p>
          <a:p>
            <a:r>
              <a:rPr lang="fa-IR" dirty="0" smtClean="0">
                <a:cs typeface="B Nazanin" panose="00000400000000000000" pitchFamily="2" charset="-78"/>
              </a:rPr>
              <a:t>آموزش خانواده ها براساس موازین سلامت</a:t>
            </a:r>
          </a:p>
          <a:p>
            <a:r>
              <a:rPr lang="fa-IR" dirty="0" smtClean="0">
                <a:cs typeface="B Nazanin" panose="00000400000000000000" pitchFamily="2" charset="-78"/>
              </a:rPr>
              <a:t>تشویق به </a:t>
            </a:r>
            <a:r>
              <a:rPr lang="fa-IR" dirty="0" err="1" smtClean="0">
                <a:cs typeface="B Nazanin" panose="00000400000000000000" pitchFamily="2" charset="-78"/>
              </a:rPr>
              <a:t>فرزندآوری</a:t>
            </a:r>
            <a:r>
              <a:rPr lang="fa-IR" dirty="0" smtClean="0">
                <a:cs typeface="B Nazanin" panose="00000400000000000000" pitchFamily="2" charset="-78"/>
              </a:rPr>
              <a:t> برنامه ریزی </a:t>
            </a:r>
            <a:r>
              <a:rPr lang="fa-IR" dirty="0" smtClean="0">
                <a:cs typeface="B Nazanin" panose="00000400000000000000" pitchFamily="2" charset="-78"/>
                <a:hlinkClick r:id="rId2" action="ppaction://hlinksldjump"/>
              </a:rPr>
              <a:t>شده</a:t>
            </a:r>
            <a:endParaRPr lang="fa-IR" dirty="0">
              <a:cs typeface="B Nazanin" panose="00000400000000000000" pitchFamily="2" charset="-78"/>
            </a:endParaRPr>
          </a:p>
        </p:txBody>
      </p:sp>
    </p:spTree>
    <p:extLst>
      <p:ext uri="{BB962C8B-B14F-4D97-AF65-F5344CB8AC3E}">
        <p14:creationId xmlns:p14="http://schemas.microsoft.com/office/powerpoint/2010/main" val="2745760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randombar(horizont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randombar(horizontal)">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randombar(horizontal)">
                                      <p:cBhvr>
                                        <p:cTn id="3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action="ppaction://hlinksldjump"/>
          </p:cNvPr>
          <p:cNvPicPr>
            <a:picLocks noChangeAspect="1" noChangeArrowheads="1"/>
          </p:cNvPicPr>
          <p:nvPr/>
        </p:nvPicPr>
        <p:blipFill>
          <a:blip r:embed="rId3" cstate="print"/>
          <a:srcRect/>
          <a:stretch>
            <a:fillRect/>
          </a:stretch>
        </p:blipFill>
        <p:spPr bwMode="auto">
          <a:xfrm>
            <a:off x="971601" y="90488"/>
            <a:ext cx="7416824" cy="6677025"/>
          </a:xfrm>
          <a:prstGeom prst="rect">
            <a:avLst/>
          </a:prstGeom>
          <a:noFill/>
          <a:ln w="9525">
            <a:noFill/>
            <a:miter lim="800000"/>
            <a:headEnd/>
            <a:tailEnd/>
          </a:ln>
        </p:spPr>
      </p:pic>
      <p:sp>
        <p:nvSpPr>
          <p:cNvPr id="3" name="TextBox 2">
            <a:hlinkClick r:id="rId2" action="ppaction://hlinksldjump"/>
          </p:cNvPr>
          <p:cNvSpPr txBox="1"/>
          <p:nvPr/>
        </p:nvSpPr>
        <p:spPr>
          <a:xfrm>
            <a:off x="4572000" y="692696"/>
            <a:ext cx="4104456" cy="6074817"/>
          </a:xfrm>
          <a:prstGeom prst="rect">
            <a:avLst/>
          </a:prstGeom>
          <a:noFill/>
          <a:ln w="25400">
            <a:solidFill>
              <a:schemeClr val="accent1">
                <a:shade val="50000"/>
              </a:schemeClr>
            </a:solidFill>
          </a:ln>
        </p:spPr>
        <p:txBody>
          <a:bodyPr wrap="square" rtlCol="1">
            <a:spAutoFit/>
          </a:bodyPr>
          <a:lstStyle/>
          <a:p>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438" y="102248"/>
            <a:ext cx="8947546" cy="6693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cover dir="ru"/>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Nazanin" pitchFamily="2" charset="-78"/>
              </a:rPr>
              <a:t>کاهش سقط </a:t>
            </a:r>
            <a:r>
              <a:rPr lang="fa-IR" dirty="0" err="1" smtClean="0">
                <a:cs typeface="B Nazanin" pitchFamily="2" charset="-78"/>
              </a:rPr>
              <a:t>القایی</a:t>
            </a:r>
            <a:r>
              <a:rPr lang="fa-IR" dirty="0" smtClean="0">
                <a:cs typeface="B Nazanin" pitchFamily="2" charset="-78"/>
              </a:rPr>
              <a:t> و غیر </a:t>
            </a:r>
            <a:r>
              <a:rPr lang="fa-IR" dirty="0" err="1" smtClean="0">
                <a:cs typeface="B Nazanin" pitchFamily="2" charset="-78"/>
              </a:rPr>
              <a:t>القایی</a:t>
            </a:r>
            <a:endParaRPr lang="fa-IR" dirty="0">
              <a:cs typeface="B Nazanin" pitchFamily="2" charset="-78"/>
            </a:endParaRPr>
          </a:p>
        </p:txBody>
      </p:sp>
      <p:sp>
        <p:nvSpPr>
          <p:cNvPr id="3" name="Content Placeholder 2"/>
          <p:cNvSpPr>
            <a:spLocks noGrp="1"/>
          </p:cNvSpPr>
          <p:nvPr>
            <p:ph idx="1"/>
          </p:nvPr>
        </p:nvSpPr>
        <p:spPr/>
        <p:txBody>
          <a:bodyPr>
            <a:normAutofit fontScale="85000" lnSpcReduction="10000"/>
          </a:bodyPr>
          <a:lstStyle/>
          <a:p>
            <a:r>
              <a:rPr lang="fa-IR" dirty="0">
                <a:cs typeface="B Nazanin" pitchFamily="2" charset="-78"/>
              </a:rPr>
              <a:t>کاهش سقط های خودبخودی</a:t>
            </a:r>
          </a:p>
          <a:p>
            <a:r>
              <a:rPr lang="fa-IR" dirty="0">
                <a:cs typeface="B Nazanin" pitchFamily="2" charset="-78"/>
              </a:rPr>
              <a:t>کاهش سقط های </a:t>
            </a:r>
            <a:r>
              <a:rPr lang="fa-IR" dirty="0" err="1">
                <a:cs typeface="B Nazanin" pitchFamily="2" charset="-78"/>
              </a:rPr>
              <a:t>القایی</a:t>
            </a:r>
            <a:endParaRPr lang="fa-IR" dirty="0">
              <a:cs typeface="B Nazanin" pitchFamily="2" charset="-78"/>
            </a:endParaRPr>
          </a:p>
          <a:p>
            <a:r>
              <a:rPr lang="fa-IR" dirty="0">
                <a:cs typeface="B Nazanin" pitchFamily="2" charset="-78"/>
              </a:rPr>
              <a:t>پیامدها: افسردگی، اندوه، گوشه گیری، عذاب وجدان، عفونت، ناباروری</a:t>
            </a:r>
          </a:p>
          <a:p>
            <a:r>
              <a:rPr lang="fa-IR" dirty="0">
                <a:cs typeface="B Nazanin" pitchFamily="2" charset="-78"/>
              </a:rPr>
              <a:t>برخی عوامل سقط در کشور: افزایش سن زن، افزایش سن همسر، افزایش فاصله زمانی پس از ازدواج، برنامه ریزی نشده بودن بارداری، نداشتن فرزند</a:t>
            </a:r>
          </a:p>
          <a:p>
            <a:r>
              <a:rPr lang="fa-IR" dirty="0">
                <a:cs typeface="B Nazanin" pitchFamily="2" charset="-78"/>
              </a:rPr>
              <a:t>مهم ترین مانع گزارش شده: اعتقادات مذهبی</a:t>
            </a:r>
          </a:p>
          <a:p>
            <a:r>
              <a:rPr lang="fa-IR" dirty="0">
                <a:cs typeface="B Nazanin" pitchFamily="2" charset="-78"/>
              </a:rPr>
              <a:t>برخی علل </a:t>
            </a:r>
            <a:r>
              <a:rPr lang="fa-IR" dirty="0" err="1">
                <a:cs typeface="B Nazanin" pitchFamily="2" charset="-78"/>
              </a:rPr>
              <a:t>تفکیکی</a:t>
            </a:r>
            <a:r>
              <a:rPr lang="fa-IR" dirty="0">
                <a:cs typeface="B Nazanin" pitchFamily="2" charset="-78"/>
              </a:rPr>
              <a:t> سقط:</a:t>
            </a:r>
          </a:p>
          <a:p>
            <a:pPr marL="514350" indent="-514350">
              <a:buFont typeface="+mj-lt"/>
              <a:buAutoNum type="arabicPeriod"/>
            </a:pPr>
            <a:r>
              <a:rPr lang="fa-IR" dirty="0">
                <a:cs typeface="B Nazanin" pitchFamily="2" charset="-78"/>
              </a:rPr>
              <a:t>36%- 20% به دلیل مسایل اقتصادی</a:t>
            </a:r>
          </a:p>
          <a:p>
            <a:pPr marL="514350" indent="-514350">
              <a:buFont typeface="+mj-lt"/>
              <a:buAutoNum type="arabicPeriod"/>
            </a:pPr>
            <a:r>
              <a:rPr lang="fa-IR" dirty="0">
                <a:cs typeface="B Nazanin" pitchFamily="2" charset="-78"/>
              </a:rPr>
              <a:t>5% به دلیل تداخل با </a:t>
            </a:r>
            <a:r>
              <a:rPr lang="fa-IR" dirty="0" smtClean="0">
                <a:cs typeface="B Nazanin" pitchFamily="2" charset="-78"/>
              </a:rPr>
              <a:t>تحصیل</a:t>
            </a:r>
            <a:endParaRPr lang="fa-IR"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4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Nazanin" pitchFamily="2" charset="-78"/>
              </a:rPr>
              <a:t>برنامه ریزی برای کاهش سقط </a:t>
            </a:r>
            <a:r>
              <a:rPr lang="fa-IR" dirty="0" err="1" smtClean="0">
                <a:cs typeface="B Nazanin" pitchFamily="2" charset="-78"/>
              </a:rPr>
              <a:t>القایی</a:t>
            </a:r>
            <a:endParaRPr lang="fa-IR" dirty="0">
              <a:cs typeface="B Nazanin" pitchFamily="2" charset="-78"/>
            </a:endParaRPr>
          </a:p>
        </p:txBody>
      </p:sp>
      <p:sp>
        <p:nvSpPr>
          <p:cNvPr id="3" name="Content Placeholder 2"/>
          <p:cNvSpPr>
            <a:spLocks noGrp="1"/>
          </p:cNvSpPr>
          <p:nvPr>
            <p:ph idx="1"/>
          </p:nvPr>
        </p:nvSpPr>
        <p:spPr/>
        <p:txBody>
          <a:bodyPr>
            <a:normAutofit fontScale="85000" lnSpcReduction="10000"/>
          </a:bodyPr>
          <a:lstStyle/>
          <a:p>
            <a:r>
              <a:rPr lang="fa-IR" dirty="0" smtClean="0">
                <a:cs typeface="B Nazanin" pitchFamily="2" charset="-78"/>
              </a:rPr>
              <a:t>تبیین وضعیت سقط </a:t>
            </a:r>
            <a:r>
              <a:rPr lang="fa-IR" dirty="0" err="1" smtClean="0">
                <a:cs typeface="B Nazanin" pitchFamily="2" charset="-78"/>
              </a:rPr>
              <a:t>القایی</a:t>
            </a:r>
            <a:r>
              <a:rPr lang="fa-IR" dirty="0" smtClean="0">
                <a:cs typeface="B Nazanin" pitchFamily="2" charset="-78"/>
              </a:rPr>
              <a:t> در جهان</a:t>
            </a:r>
          </a:p>
          <a:p>
            <a:r>
              <a:rPr lang="fa-IR" dirty="0" smtClean="0">
                <a:cs typeface="B Nazanin" pitchFamily="2" charset="-78"/>
              </a:rPr>
              <a:t>تبیین وضعیت سقط </a:t>
            </a:r>
            <a:r>
              <a:rPr lang="fa-IR" dirty="0" err="1" smtClean="0">
                <a:cs typeface="B Nazanin" pitchFamily="2" charset="-78"/>
              </a:rPr>
              <a:t>القایی</a:t>
            </a:r>
            <a:r>
              <a:rPr lang="fa-IR" dirty="0" smtClean="0">
                <a:cs typeface="B Nazanin" pitchFamily="2" charset="-78"/>
              </a:rPr>
              <a:t> در کشور با توجه به مناطق</a:t>
            </a:r>
          </a:p>
          <a:p>
            <a:r>
              <a:rPr lang="fa-IR" dirty="0">
                <a:cs typeface="B Nazanin" pitchFamily="2" charset="-78"/>
              </a:rPr>
              <a:t>تدوین راهنمای رویارویی با بارداری های </a:t>
            </a:r>
            <a:r>
              <a:rPr lang="fa-IR" dirty="0" smtClean="0">
                <a:cs typeface="B Nazanin" pitchFamily="2" charset="-78"/>
              </a:rPr>
              <a:t>ناخواسته</a:t>
            </a:r>
          </a:p>
          <a:p>
            <a:r>
              <a:rPr lang="fa-IR" dirty="0" smtClean="0">
                <a:cs typeface="B Nazanin" pitchFamily="2" charset="-78"/>
              </a:rPr>
              <a:t>تبیین عوارض ناشی از سقط برای مادر</a:t>
            </a:r>
          </a:p>
          <a:p>
            <a:r>
              <a:rPr lang="fa-IR" dirty="0" smtClean="0">
                <a:cs typeface="B Nazanin" pitchFamily="2" charset="-78"/>
              </a:rPr>
              <a:t>تبیین عوارض ناشی از سقط برای کودک در صورت ناموفق بودن سقط</a:t>
            </a:r>
          </a:p>
          <a:p>
            <a:r>
              <a:rPr lang="fa-IR" dirty="0" smtClean="0">
                <a:cs typeface="B Nazanin" pitchFamily="2" charset="-78"/>
              </a:rPr>
              <a:t>تبیین راه های رویارویی با سقط</a:t>
            </a:r>
          </a:p>
          <a:p>
            <a:r>
              <a:rPr lang="fa-IR" dirty="0" smtClean="0">
                <a:cs typeface="B Nazanin" pitchFamily="2" charset="-78"/>
              </a:rPr>
              <a:t>تبیین رویکردهای مشاوره با فرد متقاضی سقط</a:t>
            </a:r>
          </a:p>
          <a:p>
            <a:r>
              <a:rPr lang="fa-IR" dirty="0" smtClean="0">
                <a:cs typeface="B Nazanin" pitchFamily="2" charset="-78"/>
              </a:rPr>
              <a:t>راهنمایی برای دریافت مشاوره های تکمیلی از سایر حوزه های غیر سلامت</a:t>
            </a:r>
            <a:endParaRPr lang="fa-IR" dirty="0">
              <a:cs typeface="B Nazanin" pitchFamily="2" charset="-78"/>
            </a:endParaRPr>
          </a:p>
          <a:p>
            <a:r>
              <a:rPr lang="fa-IR" dirty="0" smtClean="0">
                <a:cs typeface="B Nazanin" pitchFamily="2" charset="-78"/>
              </a:rPr>
              <a:t>سقط های با مجوز پزشکی قانونی در سال 1391 کمتر از 7000 </a:t>
            </a:r>
            <a:r>
              <a:rPr lang="fa-IR" dirty="0" smtClean="0">
                <a:cs typeface="B Nazanin" pitchFamily="2" charset="-78"/>
                <a:hlinkClick r:id="rId2" action="ppaction://hlinksldjump"/>
              </a:rPr>
              <a:t>مورد</a:t>
            </a:r>
            <a:endParaRPr lang="en-US" dirty="0" smtClean="0">
              <a:cs typeface="B Nazanin" panose="00000400000000000000" pitchFamily="2" charset="-78"/>
            </a:endParaRPr>
          </a:p>
        </p:txBody>
      </p:sp>
    </p:spTree>
    <p:extLst>
      <p:ext uri="{BB962C8B-B14F-4D97-AF65-F5344CB8AC3E}">
        <p14:creationId xmlns:p14="http://schemas.microsoft.com/office/powerpoint/2010/main" val="147978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randombar(horizontal)">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randombar(horizontal)">
                                      <p:cBhvr>
                                        <p:cTn id="5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08174"/>
            <a:ext cx="8229600" cy="944562"/>
          </a:xfrm>
        </p:spPr>
        <p:txBody>
          <a:bodyPr>
            <a:normAutofit/>
          </a:bodyPr>
          <a:lstStyle/>
          <a:p>
            <a:pPr rtl="1"/>
            <a:r>
              <a:rPr lang="fa-IR" sz="3600" dirty="0" smtClean="0">
                <a:cs typeface="B Nazanin" pitchFamily="2" charset="-78"/>
              </a:rPr>
              <a:t>وضعیت بارداری های پرخطر و موارد مرگ </a:t>
            </a:r>
            <a:r>
              <a:rPr lang="fa-IR" sz="3600" dirty="0" smtClean="0">
                <a:cs typeface="B Nazanin" pitchFamily="2" charset="-78"/>
                <a:hlinkClick r:id="rId3" action="ppaction://hlinksldjump"/>
              </a:rPr>
              <a:t>مادر</a:t>
            </a:r>
            <a:endParaRPr lang="en-US" sz="3600" dirty="0">
              <a:cs typeface="B Nazanin"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2070518620"/>
              </p:ext>
            </p:extLst>
          </p:nvPr>
        </p:nvGraphicFramePr>
        <p:xfrm>
          <a:off x="478801" y="908720"/>
          <a:ext cx="8208000" cy="4948824"/>
        </p:xfrm>
        <a:graphic>
          <a:graphicData uri="http://schemas.openxmlformats.org/drawingml/2006/table">
            <a:tbl>
              <a:tblPr rtl="1"/>
              <a:tblGrid>
                <a:gridCol w="2664000"/>
                <a:gridCol w="396000"/>
                <a:gridCol w="396000"/>
                <a:gridCol w="396000"/>
                <a:gridCol w="396000"/>
                <a:gridCol w="396000"/>
                <a:gridCol w="396000"/>
                <a:gridCol w="396000"/>
                <a:gridCol w="396000"/>
                <a:gridCol w="396000"/>
                <a:gridCol w="396000"/>
                <a:gridCol w="396000"/>
                <a:gridCol w="396000"/>
                <a:gridCol w="396000"/>
                <a:gridCol w="396000"/>
              </a:tblGrid>
              <a:tr h="629816">
                <a:tc gridSpan="15">
                  <a:txBody>
                    <a:bodyPr/>
                    <a:lstStyle/>
                    <a:p>
                      <a:pPr marL="0" marR="0" algn="ctr" rtl="1">
                        <a:spcBef>
                          <a:spcPts val="0"/>
                        </a:spcBef>
                        <a:spcAft>
                          <a:spcPts val="0"/>
                        </a:spcAft>
                      </a:pPr>
                      <a:r>
                        <a:rPr lang="fa-IR" sz="2000" dirty="0" smtClean="0">
                          <a:latin typeface="Times New Roman"/>
                          <a:ea typeface="Times New Roman"/>
                          <a:cs typeface="B Lotus"/>
                        </a:rPr>
                        <a:t>سهم عوامل خطر در مرگ مادر ناشي از بارداري و زايمان (</a:t>
                      </a:r>
                      <a:r>
                        <a:rPr lang="fa-IR" sz="2000" dirty="0">
                          <a:latin typeface="Times New Roman"/>
                          <a:ea typeface="Times New Roman"/>
                          <a:cs typeface="B Lotus"/>
                        </a:rPr>
                        <a:t>درصد)</a:t>
                      </a: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marL="0" marR="0" algn="ctr" rtl="1">
                        <a:spcBef>
                          <a:spcPts val="0"/>
                        </a:spcBef>
                        <a:spcAft>
                          <a:spcPts val="0"/>
                        </a:spcAft>
                      </a:pP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rtl="1">
                        <a:spcBef>
                          <a:spcPts val="0"/>
                        </a:spcBef>
                        <a:spcAft>
                          <a:spcPts val="0"/>
                        </a:spcAft>
                      </a:pP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rtl="1">
                        <a:spcBef>
                          <a:spcPts val="0"/>
                        </a:spcBef>
                        <a:spcAft>
                          <a:spcPts val="0"/>
                        </a:spcAft>
                      </a:pP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rtl="1">
                        <a:spcBef>
                          <a:spcPts val="0"/>
                        </a:spcBef>
                        <a:spcAft>
                          <a:spcPts val="0"/>
                        </a:spcAft>
                      </a:pP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rtl="1">
                        <a:spcBef>
                          <a:spcPts val="0"/>
                        </a:spcBef>
                        <a:spcAft>
                          <a:spcPts val="0"/>
                        </a:spcAft>
                      </a:pP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8400">
                <a:tc>
                  <a:txBody>
                    <a:bodyPr/>
                    <a:lstStyle/>
                    <a:p>
                      <a:pPr marL="0" marR="0" algn="ctr" rtl="1">
                        <a:spcBef>
                          <a:spcPts val="0"/>
                        </a:spcBef>
                        <a:spcAft>
                          <a:spcPts val="0"/>
                        </a:spcAft>
                      </a:pPr>
                      <a:r>
                        <a:rPr lang="fa-IR" sz="2000" dirty="0">
                          <a:latin typeface="Times New Roman"/>
                          <a:ea typeface="Times New Roman"/>
                          <a:cs typeface="B Lotus"/>
                        </a:rPr>
                        <a:t>سال</a:t>
                      </a: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80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81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82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83</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84</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85</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spcBef>
                          <a:spcPts val="0"/>
                        </a:spcBef>
                        <a:spcAft>
                          <a:spcPts val="0"/>
                        </a:spcAft>
                      </a:pPr>
                      <a:r>
                        <a:rPr lang="ar-SA" sz="2000" dirty="0">
                          <a:latin typeface="Times New Roman"/>
                          <a:ea typeface="Times New Roman"/>
                          <a:cs typeface="B Nazanin" pitchFamily="2" charset="-78"/>
                        </a:rPr>
                        <a:t>86</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87</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88</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89</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90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91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spcBef>
                          <a:spcPts val="0"/>
                        </a:spcBef>
                        <a:spcAft>
                          <a:spcPts val="0"/>
                        </a:spcAft>
                      </a:pPr>
                      <a:r>
                        <a:rPr lang="fa-IR" sz="2000" dirty="0" smtClean="0">
                          <a:latin typeface="Times New Roman"/>
                          <a:ea typeface="Times New Roman"/>
                          <a:cs typeface="B Nazanin" pitchFamily="2" charset="-78"/>
                        </a:rPr>
                        <a:t>۹۳</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1" eaLnBrk="1" latinLnBrk="0" hangingPunct="1">
                        <a:spcBef>
                          <a:spcPts val="0"/>
                        </a:spcBef>
                        <a:spcAft>
                          <a:spcPts val="0"/>
                        </a:spcAft>
                      </a:pPr>
                      <a:r>
                        <a:rPr lang="fa-IR" sz="2000" dirty="0" smtClean="0">
                          <a:latin typeface="Times New Roman"/>
                          <a:ea typeface="Times New Roman"/>
                          <a:cs typeface="B Nazanin" pitchFamily="2" charset="-78"/>
                        </a:rPr>
                        <a:t>۹۴</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087">
                <a:tc>
                  <a:txBody>
                    <a:bodyPr/>
                    <a:lstStyle/>
                    <a:p>
                      <a:pPr marL="0" marR="0" algn="ctr" rtl="1">
                        <a:spcBef>
                          <a:spcPts val="0"/>
                        </a:spcBef>
                        <a:spcAft>
                          <a:spcPts val="0"/>
                        </a:spcAft>
                      </a:pPr>
                      <a:r>
                        <a:rPr lang="fa-IR" sz="2000" dirty="0">
                          <a:latin typeface="Times New Roman"/>
                          <a:ea typeface="Times New Roman"/>
                          <a:cs typeface="B Lotus"/>
                        </a:rPr>
                        <a:t>بارداری زیر 18 سال</a:t>
                      </a: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3</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6</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spcBef>
                          <a:spcPts val="0"/>
                        </a:spcBef>
                        <a:spcAft>
                          <a:spcPts val="0"/>
                        </a:spcAft>
                      </a:pPr>
                      <a:r>
                        <a:rPr lang="ar-SA" sz="2000" dirty="0">
                          <a:latin typeface="Times New Roman"/>
                          <a:ea typeface="Times New Roman"/>
                          <a:cs typeface="B Nazanin" pitchFamily="2" charset="-78"/>
                        </a:rPr>
                        <a:t>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3</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3</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۱</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۳</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087">
                <a:tc>
                  <a:txBody>
                    <a:bodyPr/>
                    <a:lstStyle/>
                    <a:p>
                      <a:pPr marL="0" marR="0" algn="ctr" rtl="1">
                        <a:spcBef>
                          <a:spcPts val="0"/>
                        </a:spcBef>
                        <a:spcAft>
                          <a:spcPts val="0"/>
                        </a:spcAft>
                      </a:pPr>
                      <a:r>
                        <a:rPr lang="fa-IR" sz="2000" dirty="0">
                          <a:latin typeface="Times New Roman"/>
                          <a:ea typeface="Times New Roman"/>
                          <a:cs typeface="B Lotus"/>
                        </a:rPr>
                        <a:t>بارداری بالای 35 سال</a:t>
                      </a: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25</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26</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26</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spcBef>
                          <a:spcPts val="0"/>
                        </a:spcBef>
                        <a:spcAft>
                          <a:spcPts val="0"/>
                        </a:spcAft>
                      </a:pPr>
                      <a:r>
                        <a:rPr lang="ar-SA" sz="2000" dirty="0">
                          <a:latin typeface="Times New Roman"/>
                          <a:ea typeface="Times New Roman"/>
                          <a:cs typeface="B Nazanin" pitchFamily="2" charset="-78"/>
                        </a:rPr>
                        <a:t>22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26</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21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22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20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27</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۲۶</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۲۳</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087">
                <a:tc>
                  <a:txBody>
                    <a:bodyPr/>
                    <a:lstStyle/>
                    <a:p>
                      <a:pPr marL="0" marR="0" algn="ctr" rtl="1">
                        <a:spcBef>
                          <a:spcPts val="0"/>
                        </a:spcBef>
                        <a:spcAft>
                          <a:spcPts val="0"/>
                        </a:spcAft>
                      </a:pPr>
                      <a:r>
                        <a:rPr lang="fa-IR" sz="2000" dirty="0">
                          <a:latin typeface="Times New Roman"/>
                          <a:ea typeface="Times New Roman"/>
                          <a:cs typeface="B Lotus"/>
                        </a:rPr>
                        <a:t>ناخواسته بودن بارداری</a:t>
                      </a: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42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31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27</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26</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23</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29</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spcBef>
                          <a:spcPts val="0"/>
                        </a:spcBef>
                        <a:spcAft>
                          <a:spcPts val="0"/>
                        </a:spcAft>
                      </a:pPr>
                      <a:r>
                        <a:rPr lang="ar-SA" sz="2000" dirty="0">
                          <a:latin typeface="Times New Roman"/>
                          <a:ea typeface="Times New Roman"/>
                          <a:cs typeface="B Nazanin" pitchFamily="2" charset="-78"/>
                        </a:rPr>
                        <a:t>26</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27</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b="1" dirty="0">
                          <a:latin typeface="Times New Roman"/>
                          <a:ea typeface="Times New Roman"/>
                          <a:cs typeface="B Nazanin" pitchFamily="2" charset="-78"/>
                        </a:rPr>
                        <a:t>20</a:t>
                      </a:r>
                      <a:endParaRPr lang="en-US" sz="2000" b="1"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17</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21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21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۲۰</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۲۱</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087">
                <a:tc>
                  <a:txBody>
                    <a:bodyPr/>
                    <a:lstStyle/>
                    <a:p>
                      <a:pPr marL="0" marR="0" algn="ctr" rtl="1">
                        <a:spcBef>
                          <a:spcPts val="0"/>
                        </a:spcBef>
                        <a:spcAft>
                          <a:spcPts val="0"/>
                        </a:spcAft>
                      </a:pPr>
                      <a:r>
                        <a:rPr lang="fa-IR" sz="2000" dirty="0">
                          <a:latin typeface="Times New Roman"/>
                          <a:ea typeface="Times New Roman"/>
                          <a:cs typeface="B Lotus"/>
                        </a:rPr>
                        <a:t>تعداد بارداری بیشتر از 4</a:t>
                      </a: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29</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30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24</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24</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spcBef>
                          <a:spcPts val="0"/>
                        </a:spcBef>
                        <a:spcAft>
                          <a:spcPts val="0"/>
                        </a:spcAft>
                      </a:pPr>
                      <a:r>
                        <a:rPr lang="ar-SA" sz="2000" dirty="0">
                          <a:latin typeface="Times New Roman"/>
                          <a:ea typeface="Times New Roman"/>
                          <a:cs typeface="B Nazanin" pitchFamily="2" charset="-78"/>
                        </a:rPr>
                        <a:t>15</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21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22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21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21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18</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۲۲</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۱۷</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087">
                <a:tc>
                  <a:txBody>
                    <a:bodyPr/>
                    <a:lstStyle/>
                    <a:p>
                      <a:pPr marL="0" marR="0" algn="ctr" rtl="1">
                        <a:spcBef>
                          <a:spcPts val="0"/>
                        </a:spcBef>
                        <a:spcAft>
                          <a:spcPts val="0"/>
                        </a:spcAft>
                      </a:pPr>
                      <a:r>
                        <a:rPr lang="fa-IR" sz="2000" dirty="0">
                          <a:latin typeface="Times New Roman"/>
                          <a:ea typeface="Times New Roman"/>
                          <a:cs typeface="B Lotus"/>
                        </a:rPr>
                        <a:t>فاصله دو بارداری کمتر از 3 سال</a:t>
                      </a: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10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16</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24</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16</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spcBef>
                          <a:spcPts val="0"/>
                        </a:spcBef>
                        <a:spcAft>
                          <a:spcPts val="0"/>
                        </a:spcAft>
                      </a:pPr>
                      <a:r>
                        <a:rPr lang="ar-SA" sz="2000" dirty="0">
                          <a:latin typeface="Times New Roman"/>
                          <a:ea typeface="Times New Roman"/>
                          <a:cs typeface="B Nazanin" pitchFamily="2" charset="-78"/>
                        </a:rPr>
                        <a:t>17</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25</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Calibri"/>
                          <a:ea typeface="Times New Roman"/>
                          <a:cs typeface="B Nazanin" pitchFamily="2" charset="-78"/>
                        </a:rPr>
                        <a:t>24</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23</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17</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20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۲۴</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۲۳</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60173">
                <a:tc>
                  <a:txBody>
                    <a:bodyPr/>
                    <a:lstStyle/>
                    <a:p>
                      <a:pPr marL="0" marR="0" algn="ctr" rtl="1">
                        <a:spcBef>
                          <a:spcPts val="0"/>
                        </a:spcBef>
                        <a:spcAft>
                          <a:spcPts val="0"/>
                        </a:spcAft>
                      </a:pPr>
                      <a:r>
                        <a:rPr lang="fa-IR" sz="2000" dirty="0">
                          <a:latin typeface="Times New Roman"/>
                          <a:ea typeface="Times New Roman"/>
                          <a:cs typeface="B Lotus"/>
                        </a:rPr>
                        <a:t>در معرض </a:t>
                      </a:r>
                      <a:r>
                        <a:rPr lang="fa-IR" sz="2000" dirty="0" smtClean="0">
                          <a:latin typeface="Times New Roman"/>
                          <a:ea typeface="Times New Roman"/>
                          <a:cs typeface="B Lotus"/>
                        </a:rPr>
                        <a:t>خطر </a:t>
                      </a:r>
                      <a:r>
                        <a:rPr lang="fa-IR" sz="2000" dirty="0">
                          <a:latin typeface="Times New Roman"/>
                          <a:ea typeface="Times New Roman"/>
                          <a:cs typeface="B Lotus"/>
                        </a:rPr>
                        <a:t>به </a:t>
                      </a:r>
                      <a:r>
                        <a:rPr lang="fa-IR" sz="2000" dirty="0" smtClean="0">
                          <a:latin typeface="Times New Roman"/>
                          <a:ea typeface="Times New Roman"/>
                          <a:cs typeface="B Lotus"/>
                        </a:rPr>
                        <a:t>دلیل ابتلا </a:t>
                      </a:r>
                      <a:r>
                        <a:rPr lang="fa-IR" sz="2000" dirty="0">
                          <a:latin typeface="Times New Roman"/>
                          <a:ea typeface="Times New Roman"/>
                          <a:cs typeface="B Lotus"/>
                        </a:rPr>
                        <a:t>به </a:t>
                      </a:r>
                      <a:r>
                        <a:rPr lang="fa-IR" sz="2000" dirty="0" smtClean="0">
                          <a:latin typeface="Times New Roman"/>
                          <a:ea typeface="Times New Roman"/>
                          <a:cs typeface="B Lotus"/>
                        </a:rPr>
                        <a:t>بیماری </a:t>
                      </a:r>
                      <a:r>
                        <a:rPr lang="fa-IR" sz="2000" dirty="0">
                          <a:latin typeface="Times New Roman"/>
                          <a:ea typeface="Times New Roman"/>
                          <a:cs typeface="B Lotus"/>
                        </a:rPr>
                        <a:t>زمینه ای از آغاز بارداری</a:t>
                      </a:r>
                      <a:endParaRPr lang="en-US" sz="2000" dirty="0">
                        <a:latin typeface="Times New Roman"/>
                        <a:ea typeface="Times New Roman"/>
                        <a:cs typeface="B Lotus"/>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60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73</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67</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72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77</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a:latin typeface="Times New Roman"/>
                          <a:ea typeface="Times New Roman"/>
                          <a:cs typeface="B Nazanin" pitchFamily="2" charset="-78"/>
                        </a:rPr>
                        <a:t>61</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62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Times New Roman"/>
                          <a:ea typeface="Times New Roman"/>
                          <a:cs typeface="B Nazanin" pitchFamily="2" charset="-78"/>
                        </a:rPr>
                        <a:t>72</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ar-SA" sz="2000" dirty="0">
                          <a:latin typeface="Calibri"/>
                          <a:ea typeface="Times New Roman"/>
                          <a:cs typeface="B Nazanin" pitchFamily="2" charset="-78"/>
                        </a:rPr>
                        <a:t>74</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75</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70</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73</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۷۸</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spcBef>
                          <a:spcPts val="0"/>
                        </a:spcBef>
                        <a:spcAft>
                          <a:spcPts val="0"/>
                        </a:spcAft>
                      </a:pPr>
                      <a:r>
                        <a:rPr lang="fa-IR" sz="2000" dirty="0" smtClean="0">
                          <a:latin typeface="Times New Roman"/>
                          <a:ea typeface="Times New Roman"/>
                          <a:cs typeface="B Nazanin" pitchFamily="2" charset="-78"/>
                        </a:rPr>
                        <a:t>۷۴</a:t>
                      </a:r>
                      <a:endParaRPr lang="en-US" sz="2000" dirty="0">
                        <a:latin typeface="Times New Roman"/>
                        <a:ea typeface="Times New Roman"/>
                        <a:cs typeface="B Nazanin" pitchFamily="2" charset="-78"/>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TextBox 1"/>
          <p:cNvSpPr txBox="1"/>
          <p:nvPr/>
        </p:nvSpPr>
        <p:spPr>
          <a:xfrm>
            <a:off x="554508" y="6096000"/>
            <a:ext cx="8065029" cy="646331"/>
          </a:xfrm>
          <a:prstGeom prst="rect">
            <a:avLst/>
          </a:prstGeom>
          <a:noFill/>
        </p:spPr>
        <p:txBody>
          <a:bodyPr wrap="none" rtlCol="0">
            <a:spAutoFit/>
          </a:bodyPr>
          <a:lstStyle/>
          <a:p>
            <a:pPr algn="ctr" rtl="1"/>
            <a:r>
              <a:rPr lang="fa-IR" b="1" dirty="0" smtClean="0">
                <a:cs typeface="B Nazanin" panose="00000400000000000000" pitchFamily="2" charset="-78"/>
              </a:rPr>
              <a:t>براساس بررسی مرگ های مادران در فاصله سال های 91-1386 (دوره زمانی شش ساله) نشان می دهد</a:t>
            </a:r>
          </a:p>
          <a:p>
            <a:pPr algn="ctr" rtl="1"/>
            <a:r>
              <a:rPr lang="fa-IR" b="1" dirty="0" smtClean="0">
                <a:cs typeface="B Nazanin" panose="00000400000000000000" pitchFamily="2" charset="-78"/>
              </a:rPr>
              <a:t> 34.1% مرگ مادران در بارداری های با فاصله کمتر از دو سال رخ داده است.</a:t>
            </a:r>
            <a:endParaRPr lang="en-US" b="1" dirty="0">
              <a:cs typeface="B Nazanin" panose="00000400000000000000" pitchFamily="2" charset="-78"/>
            </a:endParaRPr>
          </a:p>
        </p:txBody>
      </p:sp>
      <p:sp>
        <p:nvSpPr>
          <p:cNvPr id="6" name="Slide Number Placeholder 5"/>
          <p:cNvSpPr>
            <a:spLocks noGrp="1"/>
          </p:cNvSpPr>
          <p:nvPr>
            <p:ph type="sldNum" sz="quarter" idx="12"/>
          </p:nvPr>
        </p:nvSpPr>
        <p:spPr/>
        <p:txBody>
          <a:bodyPr/>
          <a:lstStyle/>
          <a:p>
            <a:fld id="{B47256E6-2FBC-457D-986F-9922748A6919}" type="slidenum">
              <a:rPr lang="en-US" smtClean="0"/>
              <a:pPr/>
              <a:t>76</a:t>
            </a:fld>
            <a:endParaRPr lang="en-US" dirty="0"/>
          </a:p>
        </p:txBody>
      </p:sp>
    </p:spTree>
    <p:extLst>
      <p:ext uri="{BB962C8B-B14F-4D97-AF65-F5344CB8AC3E}">
        <p14:creationId xmlns:p14="http://schemas.microsoft.com/office/powerpoint/2010/main" val="108025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randombar(horizont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cs typeface="B Nazanin" panose="00000400000000000000" pitchFamily="2" charset="-78"/>
              </a:rPr>
              <a:t>برگشت اعمال جراحی</a:t>
            </a:r>
            <a:endParaRPr lang="fa-IR" b="1" dirty="0">
              <a:cs typeface="B Nazanin" panose="00000400000000000000" pitchFamily="2" charset="-78"/>
            </a:endParaRPr>
          </a:p>
        </p:txBody>
      </p:sp>
      <p:sp>
        <p:nvSpPr>
          <p:cNvPr id="3" name="Content Placeholder 2"/>
          <p:cNvSpPr>
            <a:spLocks noGrp="1"/>
          </p:cNvSpPr>
          <p:nvPr>
            <p:ph idx="1"/>
          </p:nvPr>
        </p:nvSpPr>
        <p:spPr/>
        <p:txBody>
          <a:bodyPr>
            <a:noAutofit/>
          </a:bodyPr>
          <a:lstStyle/>
          <a:p>
            <a:r>
              <a:rPr lang="fa-IR" sz="3100" dirty="0" smtClean="0">
                <a:cs typeface="B Nazanin" pitchFamily="2" charset="-78"/>
              </a:rPr>
              <a:t>آگاهی رسانی درباره برگشت پذیری این خدمات و میزان های آن</a:t>
            </a:r>
          </a:p>
          <a:p>
            <a:r>
              <a:rPr lang="fa-IR" sz="3100" dirty="0" smtClean="0">
                <a:cs typeface="B Nazanin" pitchFamily="2" charset="-78"/>
              </a:rPr>
              <a:t>آگاهی رسانی درباره پوشش بیمه ای جراحی برگشت باروری</a:t>
            </a:r>
          </a:p>
          <a:p>
            <a:r>
              <a:rPr lang="fa-IR" sz="3100" dirty="0" smtClean="0">
                <a:cs typeface="B Nazanin" pitchFamily="2" charset="-78"/>
              </a:rPr>
              <a:t>آگاهی رسانی درباره پوشش جراحی برگشت باروری توسط طرح تحول سلامت</a:t>
            </a:r>
          </a:p>
          <a:p>
            <a:r>
              <a:rPr lang="fa-IR" sz="3100" dirty="0" smtClean="0">
                <a:cs typeface="B Nazanin" pitchFamily="2" charset="-78"/>
              </a:rPr>
              <a:t>آگاهی رسانی درباره بخش های ارایه دهنده این خدمت</a:t>
            </a:r>
          </a:p>
          <a:p>
            <a:r>
              <a:rPr lang="fa-IR" sz="3100" dirty="0" smtClean="0">
                <a:cs typeface="B Nazanin" pitchFamily="2" charset="-78"/>
              </a:rPr>
              <a:t>آموزش و مشاوره متقاضیان خدمت برای آغاز فرآیند مشاوره و </a:t>
            </a:r>
            <a:r>
              <a:rPr lang="fa-IR" sz="3100" dirty="0" smtClean="0">
                <a:cs typeface="B Nazanin" pitchFamily="2" charset="-78"/>
                <a:hlinkClick r:id="rId2" action="ppaction://hlinksldjump"/>
              </a:rPr>
              <a:t>ارجاع</a:t>
            </a:r>
            <a:endParaRPr lang="fa-IR" sz="3100" dirty="0" smtClean="0">
              <a:cs typeface="B Nazanin" pitchFamily="2" charset="-78"/>
            </a:endParaRPr>
          </a:p>
        </p:txBody>
      </p:sp>
    </p:spTree>
    <p:extLst>
      <p:ext uri="{BB962C8B-B14F-4D97-AF65-F5344CB8AC3E}">
        <p14:creationId xmlns:p14="http://schemas.microsoft.com/office/powerpoint/2010/main" val="63030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cs typeface="B Nazanin" pitchFamily="2" charset="-78"/>
              </a:rPr>
              <a:t>بازنگری شاخص ها</a:t>
            </a:r>
            <a:endParaRPr lang="fa-IR" b="1" dirty="0">
              <a:cs typeface="B Nazanin" pitchFamily="2" charset="-78"/>
            </a:endParaRPr>
          </a:p>
        </p:txBody>
      </p:sp>
      <p:sp>
        <p:nvSpPr>
          <p:cNvPr id="3" name="Content Placeholder 2"/>
          <p:cNvSpPr>
            <a:spLocks noGrp="1"/>
          </p:cNvSpPr>
          <p:nvPr>
            <p:ph idx="1"/>
          </p:nvPr>
        </p:nvSpPr>
        <p:spPr/>
        <p:txBody>
          <a:bodyPr>
            <a:normAutofit fontScale="85000" lnSpcReduction="20000"/>
          </a:bodyPr>
          <a:lstStyle/>
          <a:p>
            <a:r>
              <a:rPr lang="fa-IR" dirty="0" smtClean="0">
                <a:cs typeface="B Nazanin" pitchFamily="2" charset="-78"/>
              </a:rPr>
              <a:t>تعیین مسیر حرکت سیستم براساس شاخص های برنامه ها</a:t>
            </a:r>
          </a:p>
          <a:p>
            <a:r>
              <a:rPr lang="fa-IR" dirty="0" smtClean="0">
                <a:cs typeface="B Nazanin" pitchFamily="2" charset="-78"/>
              </a:rPr>
              <a:t>لزوم سلامت نگر بودن شاخص ها ضمن </a:t>
            </a:r>
            <a:r>
              <a:rPr lang="fa-IR" dirty="0" err="1" smtClean="0">
                <a:cs typeface="B Nazanin" pitchFamily="2" charset="-78"/>
              </a:rPr>
              <a:t>همراستایی</a:t>
            </a:r>
            <a:r>
              <a:rPr lang="fa-IR" dirty="0" smtClean="0">
                <a:cs typeface="B Nazanin" pitchFamily="2" charset="-78"/>
              </a:rPr>
              <a:t> با سیاست های </a:t>
            </a:r>
            <a:r>
              <a:rPr lang="fa-IR" dirty="0" err="1" smtClean="0">
                <a:cs typeface="B Nazanin" pitchFamily="2" charset="-78"/>
              </a:rPr>
              <a:t>ابلاغی</a:t>
            </a:r>
            <a:endParaRPr lang="fa-IR" dirty="0" smtClean="0">
              <a:cs typeface="B Nazanin" pitchFamily="2" charset="-78"/>
            </a:endParaRPr>
          </a:p>
          <a:p>
            <a:r>
              <a:rPr lang="fa-IR" dirty="0" smtClean="0">
                <a:cs typeface="B Nazanin" pitchFamily="2" charset="-78"/>
              </a:rPr>
              <a:t>نگاه به شاخص هایی مانند:</a:t>
            </a:r>
          </a:p>
          <a:p>
            <a:pPr marL="514350" lvl="0" indent="-514350">
              <a:buFont typeface="+mj-lt"/>
              <a:buAutoNum type="arabicPeriod"/>
            </a:pPr>
            <a:r>
              <a:rPr lang="fa-IR" dirty="0" smtClean="0">
                <a:cs typeface="B Nazanin" pitchFamily="2" charset="-78"/>
              </a:rPr>
              <a:t>بارداري </a:t>
            </a:r>
            <a:r>
              <a:rPr lang="fa-IR" dirty="0">
                <a:cs typeface="B Nazanin" pitchFamily="2" charset="-78"/>
              </a:rPr>
              <a:t>برنامه ريزي </a:t>
            </a:r>
            <a:r>
              <a:rPr lang="fa-IR" dirty="0" smtClean="0">
                <a:cs typeface="B Nazanin" pitchFamily="2" charset="-78"/>
              </a:rPr>
              <a:t>شده،</a:t>
            </a:r>
          </a:p>
          <a:p>
            <a:pPr marL="514350" lvl="0" indent="-514350">
              <a:buFont typeface="+mj-lt"/>
              <a:buAutoNum type="arabicPeriod"/>
            </a:pPr>
            <a:r>
              <a:rPr lang="fa-IR" dirty="0" smtClean="0">
                <a:cs typeface="B Nazanin" pitchFamily="2" charset="-78"/>
              </a:rPr>
              <a:t>بارداري </a:t>
            </a:r>
            <a:r>
              <a:rPr lang="fa-IR" dirty="0">
                <a:cs typeface="B Nazanin" pitchFamily="2" charset="-78"/>
              </a:rPr>
              <a:t>پرخطر</a:t>
            </a:r>
            <a:r>
              <a:rPr lang="fa-IR" dirty="0" smtClean="0">
                <a:cs typeface="B Nazanin" pitchFamily="2" charset="-78"/>
              </a:rPr>
              <a:t>،</a:t>
            </a:r>
          </a:p>
          <a:p>
            <a:pPr marL="514350" lvl="0" indent="-514350">
              <a:buFont typeface="+mj-lt"/>
              <a:buAutoNum type="arabicPeriod"/>
            </a:pPr>
            <a:r>
              <a:rPr lang="fa-IR" dirty="0" smtClean="0">
                <a:cs typeface="B Nazanin" pitchFamily="2" charset="-78"/>
              </a:rPr>
              <a:t>تعداد </a:t>
            </a:r>
            <a:r>
              <a:rPr lang="fa-IR" dirty="0">
                <a:cs typeface="B Nazanin" pitchFamily="2" charset="-78"/>
              </a:rPr>
              <a:t>فرزند دلخواه</a:t>
            </a:r>
            <a:r>
              <a:rPr lang="fa-IR" dirty="0" smtClean="0">
                <a:cs typeface="B Nazanin" pitchFamily="2" charset="-78"/>
              </a:rPr>
              <a:t>،</a:t>
            </a:r>
          </a:p>
          <a:p>
            <a:pPr marL="514350" lvl="0" indent="-514350">
              <a:buFont typeface="+mj-lt"/>
              <a:buAutoNum type="arabicPeriod"/>
            </a:pPr>
            <a:r>
              <a:rPr lang="fa-IR" dirty="0" smtClean="0">
                <a:cs typeface="B Nazanin" pitchFamily="2" charset="-78"/>
              </a:rPr>
              <a:t>ناباروري،</a:t>
            </a:r>
          </a:p>
          <a:p>
            <a:pPr marL="514350" lvl="0" indent="-514350">
              <a:buFont typeface="+mj-lt"/>
              <a:buAutoNum type="arabicPeriod"/>
            </a:pPr>
            <a:r>
              <a:rPr lang="fa-IR" dirty="0" smtClean="0">
                <a:cs typeface="B Nazanin" pitchFamily="2" charset="-78"/>
              </a:rPr>
              <a:t>سقط،</a:t>
            </a:r>
          </a:p>
          <a:p>
            <a:pPr marL="514350" lvl="0" indent="-514350">
              <a:buFont typeface="+mj-lt"/>
              <a:buAutoNum type="arabicPeriod"/>
            </a:pPr>
            <a:r>
              <a:rPr lang="fa-IR" dirty="0" smtClean="0">
                <a:cs typeface="B Nazanin" pitchFamily="2" charset="-78"/>
              </a:rPr>
              <a:t>متوسط </a:t>
            </a:r>
            <a:r>
              <a:rPr lang="fa-IR" dirty="0">
                <a:cs typeface="B Nazanin" pitchFamily="2" charset="-78"/>
              </a:rPr>
              <a:t>فاصله ازدواج تا تولد اولين فرزند</a:t>
            </a:r>
            <a:r>
              <a:rPr lang="fa-IR" dirty="0" smtClean="0">
                <a:cs typeface="B Nazanin" pitchFamily="2" charset="-78"/>
              </a:rPr>
              <a:t>،</a:t>
            </a:r>
          </a:p>
          <a:p>
            <a:pPr marL="514350" lvl="0" indent="-514350">
              <a:buFont typeface="+mj-lt"/>
              <a:buAutoNum type="arabicPeriod"/>
            </a:pPr>
            <a:r>
              <a:rPr lang="fa-IR" dirty="0" smtClean="0">
                <a:cs typeface="B Nazanin" pitchFamily="2" charset="-78"/>
              </a:rPr>
              <a:t>متوسط </a:t>
            </a:r>
            <a:r>
              <a:rPr lang="fa-IR" dirty="0">
                <a:cs typeface="B Nazanin" pitchFamily="2" charset="-78"/>
              </a:rPr>
              <a:t>فاصله بين بارداري </a:t>
            </a:r>
            <a:r>
              <a:rPr lang="fa-IR" dirty="0" smtClean="0">
                <a:cs typeface="B Nazanin" pitchFamily="2" charset="-78"/>
                <a:hlinkClick r:id="rId2" action="ppaction://hlinksldjump"/>
              </a:rPr>
              <a:t>ها</a:t>
            </a:r>
            <a:endParaRPr lang="en-US"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randombar(horizontal)">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randombar(horizontal)">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4800" b="1" dirty="0" smtClean="0">
                <a:cs typeface="B Nazanin" panose="00000400000000000000" pitchFamily="2" charset="-78"/>
              </a:rPr>
              <a:t>مقام معظم رهبری</a:t>
            </a:r>
            <a:endParaRPr lang="en-US" sz="4800" dirty="0"/>
          </a:p>
        </p:txBody>
      </p:sp>
      <p:sp>
        <p:nvSpPr>
          <p:cNvPr id="3" name="Content Placeholder 2"/>
          <p:cNvSpPr>
            <a:spLocks noGrp="1"/>
          </p:cNvSpPr>
          <p:nvPr>
            <p:ph idx="1"/>
          </p:nvPr>
        </p:nvSpPr>
        <p:spPr/>
        <p:txBody>
          <a:bodyPr>
            <a:normAutofit fontScale="70000" lnSpcReduction="20000"/>
          </a:bodyPr>
          <a:lstStyle/>
          <a:p>
            <a:pPr algn="r" rtl="1"/>
            <a:r>
              <a:rPr lang="fa-IR" sz="4000" dirty="0" smtClean="0">
                <a:cs typeface="B Nazanin" panose="00000400000000000000" pitchFamily="2" charset="-78"/>
              </a:rPr>
              <a:t>جوانب قضیه را بسنجید، ببینید چه چیزهایی است که موجب می شود جامعه ما دچار میل به کم فرزندی بشود.</a:t>
            </a:r>
          </a:p>
          <a:p>
            <a:r>
              <a:rPr lang="ar-SA" sz="4000" dirty="0">
                <a:cs typeface="B Nazanin" panose="00000400000000000000" pitchFamily="2" charset="-78"/>
              </a:rPr>
              <a:t>چرا ترجیح می</a:t>
            </a:r>
            <a:r>
              <a:rPr lang="fa-IR" sz="4000" dirty="0">
                <a:cs typeface="B Nazanin" panose="00000400000000000000" pitchFamily="2" charset="-78"/>
              </a:rPr>
              <a:t> </a:t>
            </a:r>
            <a:r>
              <a:rPr lang="ar-SA" sz="4000" dirty="0">
                <a:cs typeface="B Nazanin" panose="00000400000000000000" pitchFamily="2" charset="-78"/>
              </a:rPr>
              <a:t>دهند افرادی که فقط یک فرزند داشته باشند؟ چرا ترجیح می</a:t>
            </a:r>
            <a:r>
              <a:rPr lang="fa-IR" sz="4000" dirty="0">
                <a:cs typeface="B Nazanin" panose="00000400000000000000" pitchFamily="2" charset="-78"/>
              </a:rPr>
              <a:t> </a:t>
            </a:r>
            <a:r>
              <a:rPr lang="ar-SA" sz="4000" dirty="0">
                <a:cs typeface="B Nazanin" panose="00000400000000000000" pitchFamily="2" charset="-78"/>
              </a:rPr>
              <a:t>دهند فقط دو فرزند داشته باشند؟ چرا زن به شکلی، مرد به شکلی پرهیز می</a:t>
            </a:r>
            <a:r>
              <a:rPr lang="fa-IR" sz="4000" dirty="0">
                <a:cs typeface="B Nazanin" panose="00000400000000000000" pitchFamily="2" charset="-78"/>
              </a:rPr>
              <a:t> </a:t>
            </a:r>
            <a:r>
              <a:rPr lang="ar-SA" sz="4000" dirty="0">
                <a:cs typeface="B Nazanin" panose="00000400000000000000" pitchFamily="2" charset="-78"/>
              </a:rPr>
              <a:t>کنند از فرزند داری</a:t>
            </a:r>
            <a:r>
              <a:rPr lang="ar-SA" sz="4000" dirty="0" smtClean="0">
                <a:cs typeface="B Nazanin" panose="00000400000000000000" pitchFamily="2" charset="-78"/>
              </a:rPr>
              <a:t>؟</a:t>
            </a:r>
            <a:endParaRPr lang="fa-IR" sz="4000" dirty="0">
              <a:cs typeface="B Nazanin" panose="00000400000000000000" pitchFamily="2" charset="-78"/>
            </a:endParaRPr>
          </a:p>
          <a:p>
            <a:r>
              <a:rPr lang="ar-SA" sz="4000" dirty="0">
                <a:cs typeface="B Nazanin" panose="00000400000000000000" pitchFamily="2" charset="-78"/>
              </a:rPr>
              <a:t>بلاشک یکی از چیزهایی که باروری را محدود میکند، بالارفتن سنّ ازدواج است؛ خب، این یکی از کارهایی است که باید در کشور فکر بشود. چرا سنّ ازدواج در کشور ما بالا رفته</a:t>
            </a:r>
            <a:r>
              <a:rPr lang="ar-SA" sz="4000" dirty="0" smtClean="0">
                <a:cs typeface="B Nazanin" panose="00000400000000000000" pitchFamily="2" charset="-78"/>
              </a:rPr>
              <a:t>؟</a:t>
            </a:r>
            <a:endParaRPr lang="fa-IR" sz="4000" dirty="0">
              <a:cs typeface="B Nazanin" panose="00000400000000000000" pitchFamily="2" charset="-78"/>
            </a:endParaRPr>
          </a:p>
          <a:p>
            <a:r>
              <a:rPr lang="ar-SA" sz="4000" dirty="0">
                <a:cs typeface="B Nazanin" panose="00000400000000000000" pitchFamily="2" charset="-78"/>
              </a:rPr>
              <a:t>واقعاً کار بشود، کار فکری بشود؛ عوامل کاهش جمعیّت و موجبات افزایش جمعیّت به نحو مطلوب و با اعتدالِ متناسب، درست سنجیده بشود، مطرح بشود [تا] اقناع بشوند افکار </a:t>
            </a:r>
            <a:r>
              <a:rPr lang="ar-SA" sz="4000">
                <a:cs typeface="B Nazanin" panose="00000400000000000000" pitchFamily="2" charset="-78"/>
              </a:rPr>
              <a:t>نخبگان</a:t>
            </a:r>
            <a:r>
              <a:rPr lang="ar-SA" sz="4000" smtClean="0">
                <a:cs typeface="B Nazanin" panose="00000400000000000000" pitchFamily="2" charset="-78"/>
              </a:rPr>
              <a:t>.</a:t>
            </a:r>
            <a:endParaRPr lang="fa-IR" sz="4000" dirty="0">
              <a:cs typeface="B Nazanin" panose="00000400000000000000" pitchFamily="2" charset="-78"/>
            </a:endParaRPr>
          </a:p>
        </p:txBody>
      </p:sp>
    </p:spTree>
    <p:extLst>
      <p:ext uri="{BB962C8B-B14F-4D97-AF65-F5344CB8AC3E}">
        <p14:creationId xmlns:p14="http://schemas.microsoft.com/office/powerpoint/2010/main" val="25374190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کردستان 1394/8/25</a:t>
            </a:r>
            <a:endParaRPr lang="fa-IR" dirty="0">
              <a:solidFill>
                <a:schemeClr val="tx1"/>
              </a:solidFill>
              <a:cs typeface="B Nazanin" pitchFamily="2" charset="-78"/>
            </a:endParaRPr>
          </a:p>
        </p:txBody>
      </p:sp>
    </p:spTree>
    <p:extLst>
      <p:ext uri="{BB962C8B-B14F-4D97-AF65-F5344CB8AC3E}">
        <p14:creationId xmlns:p14="http://schemas.microsoft.com/office/powerpoint/2010/main" val="2875521788"/>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cs typeface="B Nazanin" panose="00000400000000000000" pitchFamily="2" charset="-78"/>
              </a:rPr>
              <a:t>سیاست های </a:t>
            </a:r>
            <a:r>
              <a:rPr lang="fa-IR" b="1" dirty="0" err="1" smtClean="0">
                <a:cs typeface="B Nazanin" panose="00000400000000000000" pitchFamily="2" charset="-78"/>
              </a:rPr>
              <a:t>ابلاغی</a:t>
            </a:r>
            <a:r>
              <a:rPr lang="fa-IR" b="1" dirty="0" smtClean="0">
                <a:cs typeface="B Nazanin" panose="00000400000000000000" pitchFamily="2" charset="-78"/>
              </a:rPr>
              <a:t> جمعیت</a:t>
            </a:r>
            <a:endParaRPr lang="fa-IR" b="1" dirty="0">
              <a:cs typeface="B Nazanin" panose="00000400000000000000" pitchFamily="2" charset="-78"/>
            </a:endParaRPr>
          </a:p>
        </p:txBody>
      </p:sp>
      <p:sp>
        <p:nvSpPr>
          <p:cNvPr id="3" name="Content Placeholder 2"/>
          <p:cNvSpPr>
            <a:spLocks noGrp="1"/>
          </p:cNvSpPr>
          <p:nvPr>
            <p:ph idx="1"/>
          </p:nvPr>
        </p:nvSpPr>
        <p:spPr/>
        <p:txBody>
          <a:bodyPr>
            <a:normAutofit/>
          </a:bodyPr>
          <a:lstStyle/>
          <a:p>
            <a:r>
              <a:rPr lang="ar-SA" sz="4000" dirty="0">
                <a:cs typeface="B Nazanin" panose="00000400000000000000" pitchFamily="2" charset="-78"/>
              </a:rPr>
              <a:t>تحكيم بنيان و پايداري خانواده </a:t>
            </a:r>
            <a:r>
              <a:rPr lang="fa-IR" sz="4000" dirty="0" smtClean="0">
                <a:cs typeface="B Nazanin" panose="00000400000000000000" pitchFamily="2" charset="-78"/>
              </a:rPr>
              <a:t>... با </a:t>
            </a:r>
            <a:r>
              <a:rPr lang="ar-SA" sz="4000" dirty="0" smtClean="0">
                <a:cs typeface="B Nazanin" panose="00000400000000000000" pitchFamily="2" charset="-78"/>
              </a:rPr>
              <a:t>تاكيد </a:t>
            </a:r>
            <a:r>
              <a:rPr lang="ar-SA" sz="4000" dirty="0">
                <a:cs typeface="B Nazanin" panose="00000400000000000000" pitchFamily="2" charset="-78"/>
              </a:rPr>
              <a:t>بر آموزش مهارت هاي زندگي و ارتباطي و ارائه خدمات مشاوره اي بر مبناي فرهنگ و ارزش هاي اسلامي – </a:t>
            </a:r>
            <a:r>
              <a:rPr lang="ar-SA" sz="4000" dirty="0" smtClean="0">
                <a:cs typeface="B Nazanin" panose="00000400000000000000" pitchFamily="2" charset="-78"/>
              </a:rPr>
              <a:t>ايراني</a:t>
            </a:r>
            <a:r>
              <a:rPr lang="fa-IR" sz="4000" dirty="0" smtClean="0">
                <a:cs typeface="B Nazanin" panose="00000400000000000000" pitchFamily="2" charset="-78"/>
              </a:rPr>
              <a:t> ...</a:t>
            </a:r>
            <a:endParaRPr lang="fa-IR" sz="4000" dirty="0">
              <a:cs typeface="B Nazanin" panose="00000400000000000000" pitchFamily="2" charset="-78"/>
            </a:endParaRPr>
          </a:p>
        </p:txBody>
      </p:sp>
    </p:spTree>
    <p:extLst>
      <p:ext uri="{BB962C8B-B14F-4D97-AF65-F5344CB8AC3E}">
        <p14:creationId xmlns:p14="http://schemas.microsoft.com/office/powerpoint/2010/main" val="156633920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611560" y="332656"/>
            <a:ext cx="8280920" cy="1224136"/>
          </a:xfrm>
        </p:spPr>
        <p:txBody>
          <a:bodyPr/>
          <a:lstStyle/>
          <a:p>
            <a:pPr algn="r" rtl="1"/>
            <a:r>
              <a:rPr lang="fa-IR" sz="4000" b="1" dirty="0" smtClean="0">
                <a:cs typeface="B Nazanin" pitchFamily="2" charset="-78"/>
              </a:rPr>
              <a:t>مقام معظم رهبري:</a:t>
            </a:r>
            <a:endParaRPr lang="fa-IR" sz="4000" dirty="0">
              <a:cs typeface="B Nazanin" pitchFamily="2" charset="-78"/>
            </a:endParaRPr>
          </a:p>
        </p:txBody>
      </p:sp>
      <p:sp>
        <p:nvSpPr>
          <p:cNvPr id="7" name="Subtitle 6"/>
          <p:cNvSpPr>
            <a:spLocks noGrp="1"/>
          </p:cNvSpPr>
          <p:nvPr>
            <p:ph type="subTitle" idx="1"/>
          </p:nvPr>
        </p:nvSpPr>
        <p:spPr>
          <a:xfrm>
            <a:off x="539552" y="1700808"/>
            <a:ext cx="8280920" cy="4464496"/>
          </a:xfrm>
        </p:spPr>
        <p:txBody>
          <a:bodyPr>
            <a:normAutofit/>
          </a:bodyPr>
          <a:lstStyle/>
          <a:p>
            <a:pPr algn="just" rtl="1"/>
            <a:r>
              <a:rPr lang="fa-IR" b="1" i="1" dirty="0" smtClean="0">
                <a:solidFill>
                  <a:schemeClr val="tx1"/>
                </a:solidFill>
                <a:cs typeface="B Nazanin" pitchFamily="2" charset="-78"/>
              </a:rPr>
              <a:t>مشاوره‌هاي قبل از ازدواج و بعد از ازدواج چيز خوبي است؛ البته الان هم هست و معمول است- قبل از ازدواج </a:t>
            </a:r>
            <a:r>
              <a:rPr lang="fa-IR" b="1" i="1" dirty="0" err="1" smtClean="0">
                <a:solidFill>
                  <a:schemeClr val="tx1"/>
                </a:solidFill>
                <a:cs typeface="B Nazanin" pitchFamily="2" charset="-78"/>
              </a:rPr>
              <a:t>مي</a:t>
            </a:r>
            <a:r>
              <a:rPr lang="fa-IR" b="1" i="1" dirty="0" smtClean="0">
                <a:solidFill>
                  <a:schemeClr val="tx1"/>
                </a:solidFill>
                <a:cs typeface="B Nazanin" pitchFamily="2" charset="-78"/>
              </a:rPr>
              <a:t> روند، </a:t>
            </a:r>
            <a:r>
              <a:rPr lang="fa-IR" b="1" i="1" dirty="0" err="1" smtClean="0">
                <a:solidFill>
                  <a:schemeClr val="tx1"/>
                </a:solidFill>
                <a:cs typeface="B Nazanin" pitchFamily="2" charset="-78"/>
              </a:rPr>
              <a:t>مشاوره‌هایي</a:t>
            </a:r>
            <a:r>
              <a:rPr lang="fa-IR" b="1" i="1" dirty="0" smtClean="0">
                <a:solidFill>
                  <a:schemeClr val="tx1"/>
                </a:solidFill>
                <a:cs typeface="B Nazanin" pitchFamily="2" charset="-78"/>
              </a:rPr>
              <a:t> مي‌كنند و يك تعاليم و آموزش </a:t>
            </a:r>
            <a:r>
              <a:rPr lang="fa-IR" b="1" i="1" dirty="0" err="1" smtClean="0">
                <a:solidFill>
                  <a:schemeClr val="tx1"/>
                </a:solidFill>
                <a:cs typeface="B Nazanin" pitchFamily="2" charset="-78"/>
              </a:rPr>
              <a:t>هایي</a:t>
            </a:r>
            <a:r>
              <a:rPr lang="fa-IR" b="1" i="1" dirty="0" smtClean="0">
                <a:solidFill>
                  <a:schemeClr val="tx1"/>
                </a:solidFill>
                <a:cs typeface="B Nazanin" pitchFamily="2" charset="-78"/>
              </a:rPr>
              <a:t> به دختر و پسر جوان </a:t>
            </a:r>
            <a:r>
              <a:rPr lang="fa-IR" b="1" i="1" dirty="0" err="1" smtClean="0">
                <a:solidFill>
                  <a:schemeClr val="tx1"/>
                </a:solidFill>
                <a:cs typeface="B Nazanin" pitchFamily="2" charset="-78"/>
              </a:rPr>
              <a:t>مي‌دهند</a:t>
            </a:r>
            <a:r>
              <a:rPr lang="fa-IR" b="1" i="1" dirty="0">
                <a:solidFill>
                  <a:schemeClr val="tx1"/>
                </a:solidFill>
                <a:cs typeface="B Nazanin" pitchFamily="2" charset="-78"/>
              </a:rPr>
              <a:t> </a:t>
            </a:r>
            <a:r>
              <a:rPr lang="fa-IR" b="1" i="1" dirty="0" smtClean="0">
                <a:solidFill>
                  <a:schemeClr val="tx1"/>
                </a:solidFill>
                <a:cs typeface="B Nazanin" pitchFamily="2" charset="-78"/>
              </a:rPr>
              <a:t>... بايد تأكيد بشود و تأييد بشود كه اين كار انجام بگيرد. الان مراكزي هست؛ وزارت بهداشت مراكزي دارد </a:t>
            </a:r>
            <a:r>
              <a:rPr lang="fa-IR" b="1" i="1" dirty="0" err="1" smtClean="0">
                <a:solidFill>
                  <a:schemeClr val="tx1"/>
                </a:solidFill>
                <a:cs typeface="B Nazanin" pitchFamily="2" charset="-78"/>
              </a:rPr>
              <a:t>كه</a:t>
            </a:r>
            <a:r>
              <a:rPr lang="fa-IR" b="1" i="1" dirty="0" smtClean="0">
                <a:solidFill>
                  <a:schemeClr val="tx1"/>
                </a:solidFill>
                <a:cs typeface="B Nazanin" pitchFamily="2" charset="-78"/>
              </a:rPr>
              <a:t> </a:t>
            </a:r>
            <a:r>
              <a:rPr lang="fa-IR" b="1" i="1" dirty="0" err="1" smtClean="0">
                <a:solidFill>
                  <a:schemeClr val="tx1"/>
                </a:solidFill>
                <a:cs typeface="B Nazanin" pitchFamily="2" charset="-78"/>
              </a:rPr>
              <a:t>مي</a:t>
            </a:r>
            <a:r>
              <a:rPr lang="fa-IR" b="1" i="1" dirty="0" smtClean="0">
                <a:solidFill>
                  <a:schemeClr val="tx1"/>
                </a:solidFill>
                <a:cs typeface="B Nazanin" pitchFamily="2" charset="-78"/>
              </a:rPr>
              <a:t> روند و آنجا آموزش هایي به دختر و پسر مي دهند كه كار مفيدي است.</a:t>
            </a:r>
            <a:endParaRPr lang="en-US" b="1" i="1" dirty="0" smtClean="0">
              <a:solidFill>
                <a:schemeClr val="tx1"/>
              </a:solidFill>
              <a:cs typeface="B Nazanin" pitchFamily="2" charset="-78"/>
            </a:endParaRPr>
          </a:p>
        </p:txBody>
      </p:sp>
    </p:spTree>
    <p:extLst>
      <p:ext uri="{BB962C8B-B14F-4D97-AF65-F5344CB8AC3E}">
        <p14:creationId xmlns:p14="http://schemas.microsoft.com/office/powerpoint/2010/main" val="210344989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1"/>
            <a:r>
              <a:rPr lang="fa-IR" sz="3600" b="1" dirty="0" smtClean="0">
                <a:cs typeface="B Nazanin" panose="00000400000000000000" pitchFamily="2" charset="-78"/>
              </a:rPr>
              <a:t>خدمات آموزشی/ مشاوره ای برای پایداری خانواده</a:t>
            </a:r>
            <a:endParaRPr lang="fa-IR" sz="3600" b="1" dirty="0">
              <a:cs typeface="B Nazanin" panose="00000400000000000000" pitchFamily="2" charset="-78"/>
            </a:endParaRPr>
          </a:p>
        </p:txBody>
      </p:sp>
      <p:sp>
        <p:nvSpPr>
          <p:cNvPr id="3" name="Content Placeholder 2"/>
          <p:cNvSpPr>
            <a:spLocks noGrp="1"/>
          </p:cNvSpPr>
          <p:nvPr>
            <p:ph idx="1"/>
          </p:nvPr>
        </p:nvSpPr>
        <p:spPr/>
        <p:txBody>
          <a:bodyPr/>
          <a:lstStyle/>
          <a:p>
            <a:pPr algn="r" rtl="1"/>
            <a:r>
              <a:rPr lang="fa-IR" dirty="0" smtClean="0">
                <a:cs typeface="B Nazanin" panose="00000400000000000000" pitchFamily="2" charset="-78"/>
              </a:rPr>
              <a:t>بهبود استاندارد آموزش های هنگام ازدواج</a:t>
            </a:r>
          </a:p>
          <a:p>
            <a:pPr algn="r" rtl="1"/>
            <a:r>
              <a:rPr lang="fa-IR" dirty="0" smtClean="0">
                <a:cs typeface="B Nazanin" panose="00000400000000000000" pitchFamily="2" charset="-78"/>
              </a:rPr>
              <a:t>تداوم خدمات به پس از عقد</a:t>
            </a:r>
          </a:p>
          <a:p>
            <a:pPr marL="514350" indent="-514350" algn="r" rtl="1">
              <a:buFont typeface="+mj-lt"/>
              <a:buAutoNum type="arabicPeriod"/>
            </a:pPr>
            <a:r>
              <a:rPr lang="fa-IR" dirty="0" smtClean="0">
                <a:cs typeface="B Nazanin" panose="00000400000000000000" pitchFamily="2" charset="-78"/>
              </a:rPr>
              <a:t>افزایش مدت</a:t>
            </a:r>
          </a:p>
          <a:p>
            <a:pPr marL="514350" indent="-514350" algn="r" rtl="1">
              <a:buFont typeface="+mj-lt"/>
              <a:buAutoNum type="arabicPeriod"/>
            </a:pPr>
            <a:r>
              <a:rPr lang="fa-IR" dirty="0" smtClean="0">
                <a:cs typeface="B Nazanin" panose="00000400000000000000" pitchFamily="2" charset="-78"/>
              </a:rPr>
              <a:t>افزایش محتوا</a:t>
            </a:r>
          </a:p>
          <a:p>
            <a:pPr marL="514350" indent="-514350" algn="r" rtl="1">
              <a:buFont typeface="+mj-lt"/>
              <a:buAutoNum type="arabicPeriod"/>
            </a:pPr>
            <a:r>
              <a:rPr lang="fa-IR" dirty="0" smtClean="0">
                <a:cs typeface="B Nazanin" panose="00000400000000000000" pitchFamily="2" charset="-78"/>
              </a:rPr>
              <a:t>افزایش کیفیت</a:t>
            </a:r>
          </a:p>
          <a:p>
            <a:pPr algn="r" rtl="1"/>
            <a:r>
              <a:rPr lang="fa-IR" dirty="0" smtClean="0">
                <a:cs typeface="B Nazanin" panose="00000400000000000000" pitchFamily="2" charset="-78"/>
              </a:rPr>
              <a:t>ایجاد خدمات سطح بندی شده مشاوره پس از ازدواج</a:t>
            </a:r>
          </a:p>
          <a:p>
            <a:pPr algn="r" rtl="1"/>
            <a:endParaRPr lang="fa-IR" dirty="0">
              <a:cs typeface="B Nazanin" panose="00000400000000000000" pitchFamily="2" charset="-78"/>
            </a:endParaRPr>
          </a:p>
        </p:txBody>
      </p:sp>
    </p:spTree>
    <p:extLst>
      <p:ext uri="{BB962C8B-B14F-4D97-AF65-F5344CB8AC3E}">
        <p14:creationId xmlns:p14="http://schemas.microsoft.com/office/powerpoint/2010/main" val="1701133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1"/>
            <a:r>
              <a:rPr lang="fa-IR" b="1" dirty="0" smtClean="0">
                <a:cs typeface="B Nazanin" panose="00000400000000000000" pitchFamily="2" charset="-78"/>
              </a:rPr>
              <a:t/>
            </a:r>
            <a:br>
              <a:rPr lang="fa-IR" b="1" dirty="0" smtClean="0">
                <a:cs typeface="B Nazanin" panose="00000400000000000000" pitchFamily="2" charset="-78"/>
              </a:rPr>
            </a:br>
            <a:r>
              <a:rPr lang="fa-IR" b="1" dirty="0" smtClean="0">
                <a:cs typeface="B Nazanin" panose="00000400000000000000" pitchFamily="2" charset="-78"/>
              </a:rPr>
              <a:t>رويكرد هاي برنامه ناباروری:</a:t>
            </a:r>
            <a:r>
              <a:rPr lang="en-US" b="1" dirty="0" smtClean="0">
                <a:cs typeface="B Nazanin" panose="00000400000000000000" pitchFamily="2" charset="-78"/>
              </a:rPr>
              <a:t/>
            </a:r>
            <a:br>
              <a:rPr lang="en-US" b="1" dirty="0" smtClean="0">
                <a:cs typeface="B Nazanin" panose="00000400000000000000" pitchFamily="2" charset="-78"/>
              </a:rPr>
            </a:br>
            <a:endParaRPr lang="fa-IR" b="1" dirty="0">
              <a:cs typeface="B Nazanin" panose="00000400000000000000" pitchFamily="2" charset="-78"/>
            </a:endParaRPr>
          </a:p>
        </p:txBody>
      </p:sp>
      <p:sp>
        <p:nvSpPr>
          <p:cNvPr id="3" name="Content Placeholder 2"/>
          <p:cNvSpPr>
            <a:spLocks noGrp="1"/>
          </p:cNvSpPr>
          <p:nvPr>
            <p:ph idx="1"/>
          </p:nvPr>
        </p:nvSpPr>
        <p:spPr/>
        <p:txBody>
          <a:bodyPr>
            <a:normAutofit fontScale="85000" lnSpcReduction="10000"/>
          </a:bodyPr>
          <a:lstStyle/>
          <a:p>
            <a:pPr lvl="0" algn="r" rtl="1"/>
            <a:r>
              <a:rPr lang="fa-IR" dirty="0" smtClean="0">
                <a:cs typeface="B Nazanin" panose="00000400000000000000" pitchFamily="2" charset="-78"/>
              </a:rPr>
              <a:t>ارتقای آگاهی، نگرش و عملکرد جامعه در زمینه عوامل مستعد کننده ناباروری</a:t>
            </a:r>
            <a:endParaRPr lang="en-US" dirty="0" smtClean="0">
              <a:cs typeface="B Nazanin" panose="00000400000000000000" pitchFamily="2" charset="-78"/>
            </a:endParaRPr>
          </a:p>
          <a:p>
            <a:pPr lvl="0" algn="r" rtl="1"/>
            <a:r>
              <a:rPr lang="fa-IR" dirty="0" smtClean="0">
                <a:cs typeface="B Nazanin" panose="00000400000000000000" pitchFamily="2" charset="-78"/>
              </a:rPr>
              <a:t>احصای عوامل مستعد کننده ناباروری از جمله عوامل محیطی و همکاری برای طراحی مداخلات لازم با كمك دستگاه هاي ذيربط</a:t>
            </a:r>
            <a:endParaRPr lang="en-US" dirty="0" smtClean="0">
              <a:cs typeface="B Nazanin" panose="00000400000000000000" pitchFamily="2" charset="-78"/>
            </a:endParaRPr>
          </a:p>
          <a:p>
            <a:pPr lvl="0" algn="r" rtl="1"/>
            <a:r>
              <a:rPr lang="fa-IR" dirty="0" smtClean="0">
                <a:cs typeface="B Nazanin" panose="00000400000000000000" pitchFamily="2" charset="-78"/>
              </a:rPr>
              <a:t>تدوین استانداردهای خدمات پیشگیری و غربالگری ناباروری</a:t>
            </a:r>
            <a:endParaRPr lang="en-US" dirty="0" smtClean="0">
              <a:cs typeface="B Nazanin" panose="00000400000000000000" pitchFamily="2" charset="-78"/>
            </a:endParaRPr>
          </a:p>
          <a:p>
            <a:pPr lvl="0" algn="r" rtl="1"/>
            <a:r>
              <a:rPr lang="fa-IR" dirty="0" smtClean="0">
                <a:cs typeface="B Nazanin" panose="00000400000000000000" pitchFamily="2" charset="-78"/>
              </a:rPr>
              <a:t>توانمند سازی ارایه </a:t>
            </a:r>
            <a:r>
              <a:rPr lang="fa-IR" dirty="0" err="1" smtClean="0">
                <a:cs typeface="B Nazanin" panose="00000400000000000000" pitchFamily="2" charset="-78"/>
              </a:rPr>
              <a:t>کنندگان</a:t>
            </a:r>
            <a:r>
              <a:rPr lang="fa-IR" dirty="0" smtClean="0">
                <a:cs typeface="B Nazanin" panose="00000400000000000000" pitchFamily="2" charset="-78"/>
              </a:rPr>
              <a:t> خدمات در خصوص بسته </a:t>
            </a:r>
            <a:r>
              <a:rPr lang="fa-IR" dirty="0" err="1" smtClean="0">
                <a:cs typeface="B Nazanin" panose="00000400000000000000" pitchFamily="2" charset="-78"/>
              </a:rPr>
              <a:t>خدمتي</a:t>
            </a:r>
            <a:r>
              <a:rPr lang="fa-IR" dirty="0" smtClean="0">
                <a:cs typeface="B Nazanin" panose="00000400000000000000" pitchFamily="2" charset="-78"/>
              </a:rPr>
              <a:t> </a:t>
            </a:r>
            <a:r>
              <a:rPr lang="fa-IR" dirty="0" err="1" smtClean="0">
                <a:cs typeface="B Nazanin" panose="00000400000000000000" pitchFamily="2" charset="-78"/>
              </a:rPr>
              <a:t>ناباروري</a:t>
            </a:r>
            <a:endParaRPr lang="en-US" dirty="0" smtClean="0">
              <a:cs typeface="B Nazanin" panose="00000400000000000000" pitchFamily="2" charset="-78"/>
            </a:endParaRPr>
          </a:p>
          <a:p>
            <a:pPr algn="r" rtl="1"/>
            <a:r>
              <a:rPr lang="fa-IR" dirty="0" smtClean="0">
                <a:cs typeface="B Nazanin" pitchFamily="2" charset="-78"/>
              </a:rPr>
              <a:t>ادغام جنبه </a:t>
            </a:r>
            <a:r>
              <a:rPr lang="fa-IR" dirty="0" err="1" smtClean="0">
                <a:cs typeface="B Nazanin" pitchFamily="2" charset="-78"/>
              </a:rPr>
              <a:t>هاي</a:t>
            </a:r>
            <a:r>
              <a:rPr lang="fa-IR" dirty="0" smtClean="0">
                <a:cs typeface="B Nazanin" pitchFamily="2" charset="-78"/>
              </a:rPr>
              <a:t> سلامت </a:t>
            </a:r>
            <a:r>
              <a:rPr lang="fa-IR" dirty="0" err="1" smtClean="0">
                <a:cs typeface="B Nazanin" pitchFamily="2" charset="-78"/>
              </a:rPr>
              <a:t>رواني</a:t>
            </a:r>
            <a:r>
              <a:rPr lang="fa-IR" dirty="0" smtClean="0">
                <a:cs typeface="B Nazanin" pitchFamily="2" charset="-78"/>
              </a:rPr>
              <a:t> و </a:t>
            </a:r>
            <a:r>
              <a:rPr lang="fa-IR" dirty="0" err="1" smtClean="0">
                <a:cs typeface="B Nazanin" pitchFamily="2" charset="-78"/>
              </a:rPr>
              <a:t>اجتماعي</a:t>
            </a:r>
            <a:r>
              <a:rPr lang="fa-IR" dirty="0" smtClean="0">
                <a:cs typeface="B Nazanin" pitchFamily="2" charset="-78"/>
              </a:rPr>
              <a:t> </a:t>
            </a:r>
            <a:r>
              <a:rPr lang="fa-IR" dirty="0" err="1" smtClean="0">
                <a:cs typeface="B Nazanin" pitchFamily="2" charset="-78"/>
              </a:rPr>
              <a:t>ناباروري</a:t>
            </a:r>
            <a:r>
              <a:rPr lang="fa-IR" dirty="0" smtClean="0">
                <a:cs typeface="B Nazanin" pitchFamily="2" charset="-78"/>
              </a:rPr>
              <a:t> در بسته </a:t>
            </a:r>
            <a:r>
              <a:rPr lang="fa-IR" dirty="0" err="1" smtClean="0">
                <a:cs typeface="B Nazanin" pitchFamily="2" charset="-78"/>
              </a:rPr>
              <a:t>هاي</a:t>
            </a:r>
            <a:r>
              <a:rPr lang="fa-IR" dirty="0" smtClean="0">
                <a:cs typeface="B Nazanin" pitchFamily="2" charset="-78"/>
              </a:rPr>
              <a:t> خدمت</a:t>
            </a:r>
          </a:p>
          <a:p>
            <a:pPr lvl="0" algn="r" rtl="1"/>
            <a:r>
              <a:rPr lang="fa-IR" dirty="0" err="1" smtClean="0">
                <a:cs typeface="B Nazanin" pitchFamily="2" charset="-78"/>
              </a:rPr>
              <a:t>تعيين</a:t>
            </a:r>
            <a:r>
              <a:rPr lang="fa-IR" dirty="0" smtClean="0">
                <a:cs typeface="B Nazanin" pitchFamily="2" charset="-78"/>
              </a:rPr>
              <a:t> </a:t>
            </a:r>
            <a:r>
              <a:rPr lang="fa-IR" dirty="0" err="1" smtClean="0">
                <a:cs typeface="B Nazanin" pitchFamily="2" charset="-78"/>
              </a:rPr>
              <a:t>اولويت</a:t>
            </a:r>
            <a:r>
              <a:rPr lang="fa-IR" dirty="0" smtClean="0">
                <a:cs typeface="B Nazanin" pitchFamily="2" charset="-78"/>
              </a:rPr>
              <a:t> </a:t>
            </a:r>
            <a:r>
              <a:rPr lang="fa-IR" dirty="0" err="1" smtClean="0">
                <a:cs typeface="B Nazanin" pitchFamily="2" charset="-78"/>
              </a:rPr>
              <a:t>هاي</a:t>
            </a:r>
            <a:r>
              <a:rPr lang="fa-IR" dirty="0" smtClean="0">
                <a:cs typeface="B Nazanin" pitchFamily="2" charset="-78"/>
              </a:rPr>
              <a:t> پژوهش </a:t>
            </a:r>
            <a:r>
              <a:rPr lang="fa-IR" dirty="0" err="1" smtClean="0">
                <a:cs typeface="B Nazanin" pitchFamily="2" charset="-78"/>
              </a:rPr>
              <a:t>هاي</a:t>
            </a:r>
            <a:r>
              <a:rPr lang="fa-IR" dirty="0" smtClean="0">
                <a:cs typeface="B Nazanin" pitchFamily="2" charset="-78"/>
              </a:rPr>
              <a:t> </a:t>
            </a:r>
            <a:r>
              <a:rPr lang="fa-IR" dirty="0" err="1" smtClean="0">
                <a:cs typeface="B Nazanin" pitchFamily="2" charset="-78"/>
              </a:rPr>
              <a:t>كاربردي</a:t>
            </a:r>
            <a:r>
              <a:rPr lang="fa-IR" dirty="0" smtClean="0">
                <a:cs typeface="B Nazanin" pitchFamily="2" charset="-78"/>
              </a:rPr>
              <a:t> </a:t>
            </a:r>
            <a:r>
              <a:rPr lang="fa-IR" dirty="0" err="1" smtClean="0">
                <a:cs typeface="B Nazanin" pitchFamily="2" charset="-78"/>
              </a:rPr>
              <a:t>ناباروري</a:t>
            </a:r>
            <a:r>
              <a:rPr lang="fa-IR" dirty="0" smtClean="0">
                <a:cs typeface="B Nazanin" pitchFamily="2" charset="-78"/>
              </a:rPr>
              <a:t> با توجه به همه ابعاد سلامت</a:t>
            </a:r>
            <a:endParaRPr lang="en-US" dirty="0" smtClean="0">
              <a:cs typeface="B Nazanin" pitchFamily="2" charset="-78"/>
            </a:endParaRPr>
          </a:p>
          <a:p>
            <a:pPr lvl="0" algn="r" rtl="1"/>
            <a:r>
              <a:rPr lang="fa-IR" dirty="0" smtClean="0">
                <a:cs typeface="B Nazanin" panose="00000400000000000000" pitchFamily="2" charset="-78"/>
              </a:rPr>
              <a:t>همکاری در </a:t>
            </a:r>
            <a:r>
              <a:rPr lang="fa-IR" dirty="0" err="1" smtClean="0">
                <a:cs typeface="B Nazanin" panose="00000400000000000000" pitchFamily="2" charset="-78"/>
              </a:rPr>
              <a:t>راستاي</a:t>
            </a:r>
            <a:r>
              <a:rPr lang="fa-IR" dirty="0" smtClean="0">
                <a:cs typeface="B Nazanin" panose="00000400000000000000" pitchFamily="2" charset="-78"/>
              </a:rPr>
              <a:t> پوشش كامل بیمه خدمات ناباروری</a:t>
            </a:r>
            <a:endParaRPr lang="fa-IR" dirty="0">
              <a:cs typeface="B Nazanin" panose="00000400000000000000" pitchFamily="2" charset="-78"/>
            </a:endParaRPr>
          </a:p>
        </p:txBody>
      </p:sp>
    </p:spTree>
    <p:extLst>
      <p:ext uri="{BB962C8B-B14F-4D97-AF65-F5344CB8AC3E}">
        <p14:creationId xmlns:p14="http://schemas.microsoft.com/office/powerpoint/2010/main" val="335758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535039"/>
            <a:ext cx="7772400" cy="1470025"/>
          </a:xfrm>
        </p:spPr>
        <p:txBody>
          <a:bodyPr>
            <a:noAutofit/>
          </a:bodyPr>
          <a:lstStyle/>
          <a:p>
            <a:r>
              <a:rPr lang="fa-IR" sz="13800" b="1" dirty="0" smtClean="0">
                <a:cs typeface="B Nazanin" panose="00000400000000000000" pitchFamily="2" charset="-78"/>
              </a:rPr>
              <a:t>پایان</a:t>
            </a:r>
            <a:endParaRPr lang="en-US" sz="13800" b="1" dirty="0">
              <a:cs typeface="B Nazanin" panose="00000400000000000000" pitchFamily="2" charset="-78"/>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041150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fa-IR" sz="4800" b="1" dirty="0" smtClean="0">
                <a:cs typeface="B Nazanin" pitchFamily="2" charset="-78"/>
              </a:rPr>
              <a:t>ارتقاي نرخ باروري </a:t>
            </a:r>
            <a:r>
              <a:rPr lang="fa-IR" sz="4800" b="1" dirty="0" err="1" smtClean="0">
                <a:cs typeface="B Nazanin" pitchFamily="2" charset="-78"/>
              </a:rPr>
              <a:t>كلي</a:t>
            </a:r>
            <a:r>
              <a:rPr lang="fa-IR" sz="4800" b="1" dirty="0" smtClean="0">
                <a:cs typeface="B Nazanin" pitchFamily="2" charset="-78"/>
              </a:rPr>
              <a:t> همراه با ارتقای سلامت مادر و كودك</a:t>
            </a:r>
            <a:endParaRPr lang="fa-IR" sz="4800" b="1" dirty="0">
              <a:cs typeface="B Nazanin" pitchFamily="2" charset="-78"/>
            </a:endParaRPr>
          </a:p>
        </p:txBody>
      </p:sp>
      <p:sp>
        <p:nvSpPr>
          <p:cNvPr id="3" name="Subtitle 2"/>
          <p:cNvSpPr>
            <a:spLocks noGrp="1"/>
          </p:cNvSpPr>
          <p:nvPr>
            <p:ph type="subTitle" idx="1"/>
          </p:nvPr>
        </p:nvSpPr>
        <p:spPr>
          <a:xfrm>
            <a:off x="1371600" y="3886200"/>
            <a:ext cx="6400800" cy="982960"/>
          </a:xfrm>
        </p:spPr>
        <p:txBody>
          <a:bodyPr>
            <a:normAutofit/>
          </a:bodyPr>
          <a:lstStyle/>
          <a:p>
            <a:r>
              <a:rPr lang="fa-IR" dirty="0" smtClean="0">
                <a:solidFill>
                  <a:schemeClr val="tx1"/>
                </a:solidFill>
                <a:cs typeface="B Nazanin" pitchFamily="2" charset="-78"/>
              </a:rPr>
              <a:t>دانشگاه علوم </a:t>
            </a:r>
            <a:r>
              <a:rPr lang="fa-IR" dirty="0" err="1" smtClean="0">
                <a:solidFill>
                  <a:schemeClr val="tx1"/>
                </a:solidFill>
                <a:cs typeface="B Nazanin" pitchFamily="2" charset="-78"/>
              </a:rPr>
              <a:t>پزشكي</a:t>
            </a:r>
            <a:r>
              <a:rPr lang="fa-IR" dirty="0" smtClean="0">
                <a:solidFill>
                  <a:schemeClr val="tx1"/>
                </a:solidFill>
                <a:cs typeface="B Nazanin" pitchFamily="2" charset="-78"/>
              </a:rPr>
              <a:t> البرز 1394/8/18</a:t>
            </a:r>
            <a:endParaRPr lang="fa-IR" dirty="0">
              <a:solidFill>
                <a:schemeClr val="tx1"/>
              </a:solidFill>
              <a:cs typeface="B Nazanin" pitchFamily="2" charset="-78"/>
            </a:endParaRPr>
          </a:p>
        </p:txBody>
      </p:sp>
    </p:spTree>
    <p:extLst>
      <p:ext uri="{BB962C8B-B14F-4D97-AF65-F5344CB8AC3E}">
        <p14:creationId xmlns:p14="http://schemas.microsoft.com/office/powerpoint/2010/main" val="64812145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raghehEslami" id="{80312810-1827-C942-AD93-B6276150A986}" vid="{71B641FB-2CD7-9649-B7D0-1DDCC6EC8318}"/>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araghehEslami" id="{80312810-1827-C942-AD93-B6276150A986}" vid="{BCC43EF4-8F6A-F14B-8A7A-44333949E02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ُTorbatJamEslami</Template>
  <TotalTime>271</TotalTime>
  <Words>12871</Words>
  <Application>Microsoft Macintosh PowerPoint</Application>
  <PresentationFormat>On-screen Show (4:3)</PresentationFormat>
  <Paragraphs>625</Paragraphs>
  <Slides>84</Slides>
  <Notes>31</Notes>
  <HiddenSlides>57</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84</vt:i4>
      </vt:variant>
    </vt:vector>
  </HeadingPairs>
  <TitlesOfParts>
    <vt:vector size="91" baseType="lpstr">
      <vt:lpstr>B Lotus</vt:lpstr>
      <vt:lpstr>B Nazanin</vt:lpstr>
      <vt:lpstr>Calibri</vt:lpstr>
      <vt:lpstr>Times New Roman</vt:lpstr>
      <vt:lpstr>Arial</vt:lpstr>
      <vt:lpstr>Office Theme</vt:lpstr>
      <vt:lpstr>1_Office Theme</vt:lpstr>
      <vt:lpstr>PowerPoint Presentation</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همایش مدیران گروه سلامت خانواده و کارشناس های مسوول باروری سالم و جمعیت دانشگاه های علوم پزشکی کشور</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همراه با ارتقای سلامت مادر و كودك</vt:lpstr>
      <vt:lpstr>ارتقاي نرخ باروري كلي مبتني بر سلامت مادر و كودك</vt:lpstr>
      <vt:lpstr>ارتقاي نرخ باروري كلي مبتني بر سلامت مادر و كودك</vt:lpstr>
      <vt:lpstr>ارتقاي نرخ باروري كلي مبتني بر سلامت مادر و كودك</vt:lpstr>
      <vt:lpstr>ارتقاي نرخ باروري كلي مبتني بر سلامت مادر و كودك</vt:lpstr>
      <vt:lpstr>ارتقاي نرخ باروري كلي مبتني بر سلامت مادر و كودك</vt:lpstr>
      <vt:lpstr>ارتقاي نرخ باروري كلي مبتني بر سلامت مادر و كودك</vt:lpstr>
      <vt:lpstr>ارتقاي نرخ باروري كلي مبتني بر سلامت مادر و كودك</vt:lpstr>
      <vt:lpstr>برخی از رهنمودهای مقام معظم رهبری</vt:lpstr>
      <vt:lpstr>بند اول از سیاست های ابلاغی جمعیت</vt:lpstr>
      <vt:lpstr>نرخ باروري كلي كمتر از حد جايگزيني</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زوجین در آستانه ازدواج در کشور تمایل به داشتن چند فرزند دارند؟</vt:lpstr>
      <vt:lpstr>تغییرات جمعیت کشور در 100 سال گذشته</vt:lpstr>
      <vt:lpstr>PowerPoint Presentation</vt:lpstr>
      <vt:lpstr>PowerPoint Presentation</vt:lpstr>
      <vt:lpstr>سیاست های ابلاغی جمعیت</vt:lpstr>
      <vt:lpstr>بیانات در ملاقات با نمایندگان محترم</vt:lpstr>
      <vt:lpstr>باروری سالم و فرزندآوری</vt:lpstr>
      <vt:lpstr>کمک به خانواده ها در برآورده نمودن تمایلات باروری</vt:lpstr>
      <vt:lpstr>PowerPoint Presentation</vt:lpstr>
      <vt:lpstr>PowerPoint Presentation</vt:lpstr>
      <vt:lpstr>کاهش سقط القایی و غیر القایی</vt:lpstr>
      <vt:lpstr>برنامه ریزی برای کاهش سقط القایی</vt:lpstr>
      <vt:lpstr>وضعیت بارداری های پرخطر و موارد مرگ مادر</vt:lpstr>
      <vt:lpstr>برگشت اعمال جراحی</vt:lpstr>
      <vt:lpstr>بازنگری شاخص ها</vt:lpstr>
      <vt:lpstr>مقام معظم رهبری</vt:lpstr>
      <vt:lpstr>سیاست های ابلاغی جمعیت</vt:lpstr>
      <vt:lpstr>مقام معظم رهبري:</vt:lpstr>
      <vt:lpstr>خدمات آموزشی/ مشاوره ای برای پایداری خانواده</vt:lpstr>
      <vt:lpstr> رويكرد هاي برنامه ناباروری: </vt:lpstr>
      <vt:lpstr>پایان</vt:lpstr>
    </vt:vector>
  </TitlesOfParts>
  <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 Eslami</dc:creator>
  <cp:lastModifiedBy>Mohammad Eslami</cp:lastModifiedBy>
  <cp:revision>34</cp:revision>
  <dcterms:created xsi:type="dcterms:W3CDTF">2016-07-10T16:14:36Z</dcterms:created>
  <dcterms:modified xsi:type="dcterms:W3CDTF">2017-01-28T19:24:05Z</dcterms:modified>
</cp:coreProperties>
</file>